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8" r:id="rId5"/>
    <p:sldId id="291" r:id="rId6"/>
    <p:sldId id="292" r:id="rId7"/>
    <p:sldId id="301" r:id="rId8"/>
    <p:sldId id="360" r:id="rId9"/>
    <p:sldId id="361" r:id="rId10"/>
    <p:sldId id="362" r:id="rId11"/>
    <p:sldId id="363" r:id="rId12"/>
    <p:sldId id="364" r:id="rId13"/>
    <p:sldId id="365" r:id="rId14"/>
    <p:sldId id="366" r:id="rId15"/>
    <p:sldId id="367" r:id="rId16"/>
    <p:sldId id="368" r:id="rId17"/>
    <p:sldId id="369" r:id="rId18"/>
    <p:sldId id="370" r:id="rId19"/>
    <p:sldId id="319" r:id="rId20"/>
    <p:sldId id="358" r:id="rId21"/>
    <p:sldId id="260" r:id="rId2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ntosalo Kimmo" initials="KK" lastIdx="1" clrIdx="0">
    <p:extLst>
      <p:ext uri="{19B8F6BF-5375-455C-9EA6-DF929625EA0E}">
        <p15:presenceInfo xmlns:p15="http://schemas.microsoft.com/office/powerpoint/2012/main" userId="S-1-5-21-202514704-1860519746-1612804138-1276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6D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1" autoAdjust="0"/>
    <p:restoredTop sz="80641" autoAdjust="0"/>
  </p:normalViewPr>
  <p:slideViewPr>
    <p:cSldViewPr snapToGrid="0">
      <p:cViewPr varScale="1">
        <p:scale>
          <a:sx n="84" d="100"/>
          <a:sy n="84" d="100"/>
        </p:scale>
        <p:origin x="151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ntosalo Kimmo" userId="f85c920b-67ca-4520-a984-84066ec6d286" providerId="ADAL" clId="{A0AE1A68-E318-48A4-B37D-7D08936AC4F5}"/>
    <pc:docChg chg="undo custSel addSld delSld modSld sldOrd">
      <pc:chgData name="Kantosalo Kimmo" userId="f85c920b-67ca-4520-a984-84066ec6d286" providerId="ADAL" clId="{A0AE1A68-E318-48A4-B37D-7D08936AC4F5}" dt="2024-07-28T12:06:29.638" v="1200" actId="1076"/>
      <pc:docMkLst>
        <pc:docMk/>
      </pc:docMkLst>
      <pc:sldChg chg="modSp">
        <pc:chgData name="Kantosalo Kimmo" userId="f85c920b-67ca-4520-a984-84066ec6d286" providerId="ADAL" clId="{A0AE1A68-E318-48A4-B37D-7D08936AC4F5}" dt="2024-07-28T12:06:29.638" v="1200" actId="1076"/>
        <pc:sldMkLst>
          <pc:docMk/>
          <pc:sldMk cId="847182877" sldId="258"/>
        </pc:sldMkLst>
        <pc:spChg chg="mod">
          <ac:chgData name="Kantosalo Kimmo" userId="f85c920b-67ca-4520-a984-84066ec6d286" providerId="ADAL" clId="{A0AE1A68-E318-48A4-B37D-7D08936AC4F5}" dt="2024-07-28T12:06:29.638" v="1200" actId="1076"/>
          <ac:spMkLst>
            <pc:docMk/>
            <pc:sldMk cId="847182877" sldId="258"/>
            <ac:spMk id="9" creationId="{E566E91B-69F9-C52E-CA99-6C0C3BD93CAC}"/>
          </ac:spMkLst>
        </pc:spChg>
      </pc:sldChg>
      <pc:sldChg chg="modSp">
        <pc:chgData name="Kantosalo Kimmo" userId="f85c920b-67ca-4520-a984-84066ec6d286" providerId="ADAL" clId="{A0AE1A68-E318-48A4-B37D-7D08936AC4F5}" dt="2024-07-19T18:09:42.268" v="1165"/>
        <pc:sldMkLst>
          <pc:docMk/>
          <pc:sldMk cId="2331300862" sldId="260"/>
        </pc:sldMkLst>
        <pc:spChg chg="mod">
          <ac:chgData name="Kantosalo Kimmo" userId="f85c920b-67ca-4520-a984-84066ec6d286" providerId="ADAL" clId="{A0AE1A68-E318-48A4-B37D-7D08936AC4F5}" dt="2024-07-19T18:09:32.049" v="1164"/>
          <ac:spMkLst>
            <pc:docMk/>
            <pc:sldMk cId="2331300862" sldId="260"/>
            <ac:spMk id="7" creationId="{008FF9E3-B5D6-42B3-93F1-CAD1DCAB038D}"/>
          </ac:spMkLst>
        </pc:spChg>
        <pc:picChg chg="mod">
          <ac:chgData name="Kantosalo Kimmo" userId="f85c920b-67ca-4520-a984-84066ec6d286" providerId="ADAL" clId="{A0AE1A68-E318-48A4-B37D-7D08936AC4F5}" dt="2024-07-19T18:09:42.268" v="1165"/>
          <ac:picMkLst>
            <pc:docMk/>
            <pc:sldMk cId="2331300862" sldId="260"/>
            <ac:picMk id="15" creationId="{DAF04C55-8D13-4D9C-B605-B495A381348B}"/>
          </ac:picMkLst>
        </pc:picChg>
      </pc:sldChg>
      <pc:sldChg chg="modSp">
        <pc:chgData name="Kantosalo Kimmo" userId="f85c920b-67ca-4520-a984-84066ec6d286" providerId="ADAL" clId="{A0AE1A68-E318-48A4-B37D-7D08936AC4F5}" dt="2024-07-28T10:59:57.322" v="1177" actId="255"/>
        <pc:sldMkLst>
          <pc:docMk/>
          <pc:sldMk cId="2743237583" sldId="291"/>
        </pc:sldMkLst>
        <pc:spChg chg="mod">
          <ac:chgData name="Kantosalo Kimmo" userId="f85c920b-67ca-4520-a984-84066ec6d286" providerId="ADAL" clId="{A0AE1A68-E318-48A4-B37D-7D08936AC4F5}" dt="2024-07-28T10:59:57.322" v="1177" actId="255"/>
          <ac:spMkLst>
            <pc:docMk/>
            <pc:sldMk cId="2743237583" sldId="291"/>
            <ac:spMk id="6" creationId="{238821DF-02F2-4E8D-8D8B-502BE13A536A}"/>
          </ac:spMkLst>
        </pc:spChg>
      </pc:sldChg>
      <pc:sldChg chg="modSp">
        <pc:chgData name="Kantosalo Kimmo" userId="f85c920b-67ca-4520-a984-84066ec6d286" providerId="ADAL" clId="{A0AE1A68-E318-48A4-B37D-7D08936AC4F5}" dt="2024-07-28T11:00:31.389" v="1179" actId="113"/>
        <pc:sldMkLst>
          <pc:docMk/>
          <pc:sldMk cId="3108384885" sldId="292"/>
        </pc:sldMkLst>
        <pc:spChg chg="mod">
          <ac:chgData name="Kantosalo Kimmo" userId="f85c920b-67ca-4520-a984-84066ec6d286" providerId="ADAL" clId="{A0AE1A68-E318-48A4-B37D-7D08936AC4F5}" dt="2024-07-14T11:00:42.204" v="107" actId="20577"/>
          <ac:spMkLst>
            <pc:docMk/>
            <pc:sldMk cId="3108384885" sldId="292"/>
            <ac:spMk id="4" creationId="{732986F7-164B-4D6A-BB9E-14B4226600BD}"/>
          </ac:spMkLst>
        </pc:spChg>
        <pc:spChg chg="mod">
          <ac:chgData name="Kantosalo Kimmo" userId="f85c920b-67ca-4520-a984-84066ec6d286" providerId="ADAL" clId="{A0AE1A68-E318-48A4-B37D-7D08936AC4F5}" dt="2024-07-28T11:00:31.389" v="1179" actId="113"/>
          <ac:spMkLst>
            <pc:docMk/>
            <pc:sldMk cId="3108384885" sldId="292"/>
            <ac:spMk id="6" creationId="{238821DF-02F2-4E8D-8D8B-502BE13A536A}"/>
          </ac:spMkLst>
        </pc:spChg>
      </pc:sldChg>
      <pc:sldChg chg="modSp">
        <pc:chgData name="Kantosalo Kimmo" userId="f85c920b-67ca-4520-a984-84066ec6d286" providerId="ADAL" clId="{A0AE1A68-E318-48A4-B37D-7D08936AC4F5}" dt="2024-07-28T11:05:17.828" v="1180" actId="12"/>
        <pc:sldMkLst>
          <pc:docMk/>
          <pc:sldMk cId="392528056" sldId="301"/>
        </pc:sldMkLst>
        <pc:spChg chg="mod">
          <ac:chgData name="Kantosalo Kimmo" userId="f85c920b-67ca-4520-a984-84066ec6d286" providerId="ADAL" clId="{A0AE1A68-E318-48A4-B37D-7D08936AC4F5}" dt="2024-07-14T11:03:54.818" v="121" actId="113"/>
          <ac:spMkLst>
            <pc:docMk/>
            <pc:sldMk cId="392528056" sldId="301"/>
            <ac:spMk id="4" creationId="{732986F7-164B-4D6A-BB9E-14B4226600BD}"/>
          </ac:spMkLst>
        </pc:spChg>
        <pc:spChg chg="mod">
          <ac:chgData name="Kantosalo Kimmo" userId="f85c920b-67ca-4520-a984-84066ec6d286" providerId="ADAL" clId="{A0AE1A68-E318-48A4-B37D-7D08936AC4F5}" dt="2024-07-28T11:05:17.828" v="1180" actId="12"/>
          <ac:spMkLst>
            <pc:docMk/>
            <pc:sldMk cId="392528056" sldId="301"/>
            <ac:spMk id="6" creationId="{238821DF-02F2-4E8D-8D8B-502BE13A536A}"/>
          </ac:spMkLst>
        </pc:spChg>
      </pc:sldChg>
      <pc:sldChg chg="modSp">
        <pc:chgData name="Kantosalo Kimmo" userId="f85c920b-67ca-4520-a984-84066ec6d286" providerId="ADAL" clId="{A0AE1A68-E318-48A4-B37D-7D08936AC4F5}" dt="2024-07-28T12:06:03.568" v="1199" actId="12"/>
        <pc:sldMkLst>
          <pc:docMk/>
          <pc:sldMk cId="1904513571" sldId="319"/>
        </pc:sldMkLst>
        <pc:spChg chg="mod">
          <ac:chgData name="Kantosalo Kimmo" userId="f85c920b-67ca-4520-a984-84066ec6d286" providerId="ADAL" clId="{A0AE1A68-E318-48A4-B37D-7D08936AC4F5}" dt="2024-07-28T12:06:03.568" v="1199" actId="12"/>
          <ac:spMkLst>
            <pc:docMk/>
            <pc:sldMk cId="1904513571" sldId="319"/>
            <ac:spMk id="6" creationId="{238821DF-02F2-4E8D-8D8B-502BE13A536A}"/>
          </ac:spMkLst>
        </pc:spChg>
      </pc:sldChg>
      <pc:sldChg chg="modSp">
        <pc:chgData name="Kantosalo Kimmo" userId="f85c920b-67ca-4520-a984-84066ec6d286" providerId="ADAL" clId="{A0AE1A68-E318-48A4-B37D-7D08936AC4F5}" dt="2024-07-19T18:20:08.787" v="1176" actId="14100"/>
        <pc:sldMkLst>
          <pc:docMk/>
          <pc:sldMk cId="1001738237" sldId="358"/>
        </pc:sldMkLst>
        <pc:spChg chg="mod">
          <ac:chgData name="Kantosalo Kimmo" userId="f85c920b-67ca-4520-a984-84066ec6d286" providerId="ADAL" clId="{A0AE1A68-E318-48A4-B37D-7D08936AC4F5}" dt="2024-07-19T18:20:08.787" v="1176" actId="14100"/>
          <ac:spMkLst>
            <pc:docMk/>
            <pc:sldMk cId="1001738237" sldId="358"/>
            <ac:spMk id="6" creationId="{238821DF-02F2-4E8D-8D8B-502BE13A536A}"/>
          </ac:spMkLst>
        </pc:spChg>
      </pc:sldChg>
      <pc:sldChg chg="modSp add modNotesTx">
        <pc:chgData name="Kantosalo Kimmo" userId="f85c920b-67ca-4520-a984-84066ec6d286" providerId="ADAL" clId="{A0AE1A68-E318-48A4-B37D-7D08936AC4F5}" dt="2024-07-28T11:05:34.156" v="1181" actId="12"/>
        <pc:sldMkLst>
          <pc:docMk/>
          <pc:sldMk cId="516761159" sldId="360"/>
        </pc:sldMkLst>
        <pc:spChg chg="mod">
          <ac:chgData name="Kantosalo Kimmo" userId="f85c920b-67ca-4520-a984-84066ec6d286" providerId="ADAL" clId="{A0AE1A68-E318-48A4-B37D-7D08936AC4F5}" dt="2024-07-15T09:55:34.946" v="147" actId="113"/>
          <ac:spMkLst>
            <pc:docMk/>
            <pc:sldMk cId="516761159" sldId="360"/>
            <ac:spMk id="4" creationId="{732986F7-164B-4D6A-BB9E-14B4226600BD}"/>
          </ac:spMkLst>
        </pc:spChg>
        <pc:spChg chg="mod">
          <ac:chgData name="Kantosalo Kimmo" userId="f85c920b-67ca-4520-a984-84066ec6d286" providerId="ADAL" clId="{A0AE1A68-E318-48A4-B37D-7D08936AC4F5}" dt="2024-07-28T11:05:34.156" v="1181" actId="12"/>
          <ac:spMkLst>
            <pc:docMk/>
            <pc:sldMk cId="516761159" sldId="360"/>
            <ac:spMk id="6" creationId="{238821DF-02F2-4E8D-8D8B-502BE13A536A}"/>
          </ac:spMkLst>
        </pc:spChg>
      </pc:sldChg>
      <pc:sldChg chg="modSp add modNotesTx">
        <pc:chgData name="Kantosalo Kimmo" userId="f85c920b-67ca-4520-a984-84066ec6d286" providerId="ADAL" clId="{A0AE1A68-E318-48A4-B37D-7D08936AC4F5}" dt="2024-07-28T11:06:41.311" v="1184" actId="12"/>
        <pc:sldMkLst>
          <pc:docMk/>
          <pc:sldMk cId="248776633" sldId="361"/>
        </pc:sldMkLst>
        <pc:spChg chg="mod">
          <ac:chgData name="Kantosalo Kimmo" userId="f85c920b-67ca-4520-a984-84066ec6d286" providerId="ADAL" clId="{A0AE1A68-E318-48A4-B37D-7D08936AC4F5}" dt="2024-07-15T10:00:00.651" v="182" actId="20577"/>
          <ac:spMkLst>
            <pc:docMk/>
            <pc:sldMk cId="248776633" sldId="361"/>
            <ac:spMk id="4" creationId="{732986F7-164B-4D6A-BB9E-14B4226600BD}"/>
          </ac:spMkLst>
        </pc:spChg>
        <pc:spChg chg="mod">
          <ac:chgData name="Kantosalo Kimmo" userId="f85c920b-67ca-4520-a984-84066ec6d286" providerId="ADAL" clId="{A0AE1A68-E318-48A4-B37D-7D08936AC4F5}" dt="2024-07-28T11:06:41.311" v="1184" actId="12"/>
          <ac:spMkLst>
            <pc:docMk/>
            <pc:sldMk cId="248776633" sldId="361"/>
            <ac:spMk id="6" creationId="{238821DF-02F2-4E8D-8D8B-502BE13A536A}"/>
          </ac:spMkLst>
        </pc:spChg>
      </pc:sldChg>
      <pc:sldChg chg="addSp modSp add modNotesTx">
        <pc:chgData name="Kantosalo Kimmo" userId="f85c920b-67ca-4520-a984-84066ec6d286" providerId="ADAL" clId="{A0AE1A68-E318-48A4-B37D-7D08936AC4F5}" dt="2024-07-28T11:06:53.099" v="1185" actId="12"/>
        <pc:sldMkLst>
          <pc:docMk/>
          <pc:sldMk cId="1171991617" sldId="362"/>
        </pc:sldMkLst>
        <pc:spChg chg="mod">
          <ac:chgData name="Kantosalo Kimmo" userId="f85c920b-67ca-4520-a984-84066ec6d286" providerId="ADAL" clId="{A0AE1A68-E318-48A4-B37D-7D08936AC4F5}" dt="2024-07-15T10:02:15.379" v="209" actId="255"/>
          <ac:spMkLst>
            <pc:docMk/>
            <pc:sldMk cId="1171991617" sldId="362"/>
            <ac:spMk id="4" creationId="{732986F7-164B-4D6A-BB9E-14B4226600BD}"/>
          </ac:spMkLst>
        </pc:spChg>
        <pc:spChg chg="mod">
          <ac:chgData name="Kantosalo Kimmo" userId="f85c920b-67ca-4520-a984-84066ec6d286" providerId="ADAL" clId="{A0AE1A68-E318-48A4-B37D-7D08936AC4F5}" dt="2024-07-28T11:06:53.099" v="1185" actId="12"/>
          <ac:spMkLst>
            <pc:docMk/>
            <pc:sldMk cId="1171991617" sldId="362"/>
            <ac:spMk id="6" creationId="{238821DF-02F2-4E8D-8D8B-502BE13A536A}"/>
          </ac:spMkLst>
        </pc:spChg>
        <pc:spChg chg="add mod">
          <ac:chgData name="Kantosalo Kimmo" userId="f85c920b-67ca-4520-a984-84066ec6d286" providerId="ADAL" clId="{A0AE1A68-E318-48A4-B37D-7D08936AC4F5}" dt="2024-07-19T18:08:49.402" v="1163" actId="1076"/>
          <ac:spMkLst>
            <pc:docMk/>
            <pc:sldMk cId="1171991617" sldId="362"/>
            <ac:spMk id="7" creationId="{F573F535-F0ED-482E-B8DB-1E0A0FB0EFC1}"/>
          </ac:spMkLst>
        </pc:spChg>
        <pc:picChg chg="add mod">
          <ac:chgData name="Kantosalo Kimmo" userId="f85c920b-67ca-4520-a984-84066ec6d286" providerId="ADAL" clId="{A0AE1A68-E318-48A4-B37D-7D08936AC4F5}" dt="2024-07-19T18:08:23.714" v="1160" actId="1440"/>
          <ac:picMkLst>
            <pc:docMk/>
            <pc:sldMk cId="1171991617" sldId="362"/>
            <ac:picMk id="3" creationId="{A0BFD7C4-C09C-4B77-8099-62E8EB11F6FB}"/>
          </ac:picMkLst>
        </pc:picChg>
      </pc:sldChg>
      <pc:sldChg chg="addSp modSp add">
        <pc:chgData name="Kantosalo Kimmo" userId="f85c920b-67ca-4520-a984-84066ec6d286" providerId="ADAL" clId="{A0AE1A68-E318-48A4-B37D-7D08936AC4F5}" dt="2024-07-28T11:07:09.379" v="1186" actId="12"/>
        <pc:sldMkLst>
          <pc:docMk/>
          <pc:sldMk cId="4081017786" sldId="363"/>
        </pc:sldMkLst>
        <pc:spChg chg="mod">
          <ac:chgData name="Kantosalo Kimmo" userId="f85c920b-67ca-4520-a984-84066ec6d286" providerId="ADAL" clId="{A0AE1A68-E318-48A4-B37D-7D08936AC4F5}" dt="2024-07-15T10:18:27.683" v="222" actId="113"/>
          <ac:spMkLst>
            <pc:docMk/>
            <pc:sldMk cId="4081017786" sldId="363"/>
            <ac:spMk id="4" creationId="{732986F7-164B-4D6A-BB9E-14B4226600BD}"/>
          </ac:spMkLst>
        </pc:spChg>
        <pc:spChg chg="mod">
          <ac:chgData name="Kantosalo Kimmo" userId="f85c920b-67ca-4520-a984-84066ec6d286" providerId="ADAL" clId="{A0AE1A68-E318-48A4-B37D-7D08936AC4F5}" dt="2024-07-28T11:07:09.379" v="1186" actId="12"/>
          <ac:spMkLst>
            <pc:docMk/>
            <pc:sldMk cId="4081017786" sldId="363"/>
            <ac:spMk id="6" creationId="{238821DF-02F2-4E8D-8D8B-502BE13A536A}"/>
          </ac:spMkLst>
        </pc:spChg>
        <pc:picChg chg="add mod">
          <ac:chgData name="Kantosalo Kimmo" userId="f85c920b-67ca-4520-a984-84066ec6d286" providerId="ADAL" clId="{A0AE1A68-E318-48A4-B37D-7D08936AC4F5}" dt="2024-07-15T10:19:03.336" v="225" actId="1076"/>
          <ac:picMkLst>
            <pc:docMk/>
            <pc:sldMk cId="4081017786" sldId="363"/>
            <ac:picMk id="2" creationId="{4F7359A9-078F-4E99-A0A8-849EC3137903}"/>
          </ac:picMkLst>
        </pc:picChg>
      </pc:sldChg>
      <pc:sldChg chg="modSp add">
        <pc:chgData name="Kantosalo Kimmo" userId="f85c920b-67ca-4520-a984-84066ec6d286" providerId="ADAL" clId="{A0AE1A68-E318-48A4-B37D-7D08936AC4F5}" dt="2024-07-28T11:07:25.355" v="1187" actId="12"/>
        <pc:sldMkLst>
          <pc:docMk/>
          <pc:sldMk cId="2748328902" sldId="364"/>
        </pc:sldMkLst>
        <pc:spChg chg="mod">
          <ac:chgData name="Kantosalo Kimmo" userId="f85c920b-67ca-4520-a984-84066ec6d286" providerId="ADAL" clId="{A0AE1A68-E318-48A4-B37D-7D08936AC4F5}" dt="2024-07-28T11:07:25.355" v="1187" actId="12"/>
          <ac:spMkLst>
            <pc:docMk/>
            <pc:sldMk cId="2748328902" sldId="364"/>
            <ac:spMk id="6" creationId="{238821DF-02F2-4E8D-8D8B-502BE13A536A}"/>
          </ac:spMkLst>
        </pc:spChg>
      </pc:sldChg>
      <pc:sldChg chg="addSp delSp modSp add">
        <pc:chgData name="Kantosalo Kimmo" userId="f85c920b-67ca-4520-a984-84066ec6d286" providerId="ADAL" clId="{A0AE1A68-E318-48A4-B37D-7D08936AC4F5}" dt="2024-07-28T11:07:45.685" v="1189" actId="12"/>
        <pc:sldMkLst>
          <pc:docMk/>
          <pc:sldMk cId="2872715711" sldId="365"/>
        </pc:sldMkLst>
        <pc:spChg chg="mod">
          <ac:chgData name="Kantosalo Kimmo" userId="f85c920b-67ca-4520-a984-84066ec6d286" providerId="ADAL" clId="{A0AE1A68-E318-48A4-B37D-7D08936AC4F5}" dt="2024-07-15T10:23:35.123" v="309" actId="255"/>
          <ac:spMkLst>
            <pc:docMk/>
            <pc:sldMk cId="2872715711" sldId="365"/>
            <ac:spMk id="4" creationId="{732986F7-164B-4D6A-BB9E-14B4226600BD}"/>
          </ac:spMkLst>
        </pc:spChg>
        <pc:spChg chg="mod">
          <ac:chgData name="Kantosalo Kimmo" userId="f85c920b-67ca-4520-a984-84066ec6d286" providerId="ADAL" clId="{A0AE1A68-E318-48A4-B37D-7D08936AC4F5}" dt="2024-07-28T11:07:45.685" v="1189" actId="12"/>
          <ac:spMkLst>
            <pc:docMk/>
            <pc:sldMk cId="2872715711" sldId="365"/>
            <ac:spMk id="6" creationId="{238821DF-02F2-4E8D-8D8B-502BE13A536A}"/>
          </ac:spMkLst>
        </pc:spChg>
        <pc:picChg chg="del">
          <ac:chgData name="Kantosalo Kimmo" userId="f85c920b-67ca-4520-a984-84066ec6d286" providerId="ADAL" clId="{A0AE1A68-E318-48A4-B37D-7D08936AC4F5}" dt="2024-07-15T10:23:37.370" v="310" actId="478"/>
          <ac:picMkLst>
            <pc:docMk/>
            <pc:sldMk cId="2872715711" sldId="365"/>
            <ac:picMk id="2" creationId="{4F7359A9-078F-4E99-A0A8-849EC3137903}"/>
          </ac:picMkLst>
        </pc:picChg>
        <pc:picChg chg="add del mod">
          <ac:chgData name="Kantosalo Kimmo" userId="f85c920b-67ca-4520-a984-84066ec6d286" providerId="ADAL" clId="{A0AE1A68-E318-48A4-B37D-7D08936AC4F5}" dt="2024-07-15T10:24:32.473" v="317" actId="478"/>
          <ac:picMkLst>
            <pc:docMk/>
            <pc:sldMk cId="2872715711" sldId="365"/>
            <ac:picMk id="3" creationId="{42C900F1-89D0-4C4C-BF9A-C8090F42B241}"/>
          </ac:picMkLst>
        </pc:picChg>
        <pc:picChg chg="add mod">
          <ac:chgData name="Kantosalo Kimmo" userId="f85c920b-67ca-4520-a984-84066ec6d286" providerId="ADAL" clId="{A0AE1A68-E318-48A4-B37D-7D08936AC4F5}" dt="2024-07-15T10:25:17.592" v="327" actId="1076"/>
          <ac:picMkLst>
            <pc:docMk/>
            <pc:sldMk cId="2872715711" sldId="365"/>
            <ac:picMk id="7" creationId="{4EF3B56F-B48D-40C0-AE93-66F0017C60C4}"/>
          </ac:picMkLst>
        </pc:picChg>
        <pc:picChg chg="add mod">
          <ac:chgData name="Kantosalo Kimmo" userId="f85c920b-67ca-4520-a984-84066ec6d286" providerId="ADAL" clId="{A0AE1A68-E318-48A4-B37D-7D08936AC4F5}" dt="2024-07-15T10:25:14.432" v="326" actId="14100"/>
          <ac:picMkLst>
            <pc:docMk/>
            <pc:sldMk cId="2872715711" sldId="365"/>
            <ac:picMk id="8" creationId="{B7F9D299-6E7A-4E28-8801-A5D993FBC77D}"/>
          </ac:picMkLst>
        </pc:picChg>
      </pc:sldChg>
      <pc:sldChg chg="delSp modSp add modNotesTx">
        <pc:chgData name="Kantosalo Kimmo" userId="f85c920b-67ca-4520-a984-84066ec6d286" providerId="ADAL" clId="{A0AE1A68-E318-48A4-B37D-7D08936AC4F5}" dt="2024-07-28T12:04:27.345" v="1193" actId="12"/>
        <pc:sldMkLst>
          <pc:docMk/>
          <pc:sldMk cId="3203653524" sldId="366"/>
        </pc:sldMkLst>
        <pc:spChg chg="mod">
          <ac:chgData name="Kantosalo Kimmo" userId="f85c920b-67ca-4520-a984-84066ec6d286" providerId="ADAL" clId="{A0AE1A68-E318-48A4-B37D-7D08936AC4F5}" dt="2024-07-15T11:11:32.366" v="337"/>
          <ac:spMkLst>
            <pc:docMk/>
            <pc:sldMk cId="3203653524" sldId="366"/>
            <ac:spMk id="4" creationId="{732986F7-164B-4D6A-BB9E-14B4226600BD}"/>
          </ac:spMkLst>
        </pc:spChg>
        <pc:spChg chg="mod">
          <ac:chgData name="Kantosalo Kimmo" userId="f85c920b-67ca-4520-a984-84066ec6d286" providerId="ADAL" clId="{A0AE1A68-E318-48A4-B37D-7D08936AC4F5}" dt="2024-07-28T12:04:27.345" v="1193" actId="12"/>
          <ac:spMkLst>
            <pc:docMk/>
            <pc:sldMk cId="3203653524" sldId="366"/>
            <ac:spMk id="6" creationId="{238821DF-02F2-4E8D-8D8B-502BE13A536A}"/>
          </ac:spMkLst>
        </pc:spChg>
        <pc:picChg chg="del">
          <ac:chgData name="Kantosalo Kimmo" userId="f85c920b-67ca-4520-a984-84066ec6d286" providerId="ADAL" clId="{A0AE1A68-E318-48A4-B37D-7D08936AC4F5}" dt="2024-07-15T11:11:36.509" v="338" actId="478"/>
          <ac:picMkLst>
            <pc:docMk/>
            <pc:sldMk cId="3203653524" sldId="366"/>
            <ac:picMk id="7" creationId="{4EF3B56F-B48D-40C0-AE93-66F0017C60C4}"/>
          </ac:picMkLst>
        </pc:picChg>
        <pc:picChg chg="del">
          <ac:chgData name="Kantosalo Kimmo" userId="f85c920b-67ca-4520-a984-84066ec6d286" providerId="ADAL" clId="{A0AE1A68-E318-48A4-B37D-7D08936AC4F5}" dt="2024-07-15T11:11:37.028" v="339" actId="478"/>
          <ac:picMkLst>
            <pc:docMk/>
            <pc:sldMk cId="3203653524" sldId="366"/>
            <ac:picMk id="8" creationId="{B7F9D299-6E7A-4E28-8801-A5D993FBC77D}"/>
          </ac:picMkLst>
        </pc:picChg>
      </pc:sldChg>
      <pc:sldChg chg="modSp add">
        <pc:chgData name="Kantosalo Kimmo" userId="f85c920b-67ca-4520-a984-84066ec6d286" providerId="ADAL" clId="{A0AE1A68-E318-48A4-B37D-7D08936AC4F5}" dt="2024-07-28T12:05:09.380" v="1198" actId="20577"/>
        <pc:sldMkLst>
          <pc:docMk/>
          <pc:sldMk cId="1824820382" sldId="367"/>
        </pc:sldMkLst>
        <pc:spChg chg="mod">
          <ac:chgData name="Kantosalo Kimmo" userId="f85c920b-67ca-4520-a984-84066ec6d286" providerId="ADAL" clId="{A0AE1A68-E318-48A4-B37D-7D08936AC4F5}" dt="2024-07-15T11:41:59.722" v="412"/>
          <ac:spMkLst>
            <pc:docMk/>
            <pc:sldMk cId="1824820382" sldId="367"/>
            <ac:spMk id="4" creationId="{732986F7-164B-4D6A-BB9E-14B4226600BD}"/>
          </ac:spMkLst>
        </pc:spChg>
        <pc:spChg chg="mod">
          <ac:chgData name="Kantosalo Kimmo" userId="f85c920b-67ca-4520-a984-84066ec6d286" providerId="ADAL" clId="{A0AE1A68-E318-48A4-B37D-7D08936AC4F5}" dt="2024-07-28T12:05:09.380" v="1198" actId="20577"/>
          <ac:spMkLst>
            <pc:docMk/>
            <pc:sldMk cId="1824820382" sldId="367"/>
            <ac:spMk id="6" creationId="{238821DF-02F2-4E8D-8D8B-502BE13A536A}"/>
          </ac:spMkLst>
        </pc:spChg>
      </pc:sldChg>
      <pc:sldChg chg="addSp delSp modSp add ord modNotesTx">
        <pc:chgData name="Kantosalo Kimmo" userId="f85c920b-67ca-4520-a984-84066ec6d286" providerId="ADAL" clId="{A0AE1A68-E318-48A4-B37D-7D08936AC4F5}" dt="2024-07-15T11:50:52.363" v="615" actId="6549"/>
        <pc:sldMkLst>
          <pc:docMk/>
          <pc:sldMk cId="1456372208" sldId="368"/>
        </pc:sldMkLst>
        <pc:spChg chg="mod">
          <ac:chgData name="Kantosalo Kimmo" userId="f85c920b-67ca-4520-a984-84066ec6d286" providerId="ADAL" clId="{A0AE1A68-E318-48A4-B37D-7D08936AC4F5}" dt="2024-07-15T11:45:48.510" v="578" actId="6549"/>
          <ac:spMkLst>
            <pc:docMk/>
            <pc:sldMk cId="1456372208" sldId="368"/>
            <ac:spMk id="4" creationId="{732986F7-164B-4D6A-BB9E-14B4226600BD}"/>
          </ac:spMkLst>
        </pc:spChg>
        <pc:spChg chg="mod">
          <ac:chgData name="Kantosalo Kimmo" userId="f85c920b-67ca-4520-a984-84066ec6d286" providerId="ADAL" clId="{A0AE1A68-E318-48A4-B37D-7D08936AC4F5}" dt="2024-07-15T11:48:37.461" v="612" actId="12"/>
          <ac:spMkLst>
            <pc:docMk/>
            <pc:sldMk cId="1456372208" sldId="368"/>
            <ac:spMk id="6" creationId="{238821DF-02F2-4E8D-8D8B-502BE13A536A}"/>
          </ac:spMkLst>
        </pc:spChg>
        <pc:picChg chg="del">
          <ac:chgData name="Kantosalo Kimmo" userId="f85c920b-67ca-4520-a984-84066ec6d286" providerId="ADAL" clId="{A0AE1A68-E318-48A4-B37D-7D08936AC4F5}" dt="2024-07-15T11:45:57.105" v="580" actId="478"/>
          <ac:picMkLst>
            <pc:docMk/>
            <pc:sldMk cId="1456372208" sldId="368"/>
            <ac:picMk id="2" creationId="{4F7359A9-078F-4E99-A0A8-849EC3137903}"/>
          </ac:picMkLst>
        </pc:picChg>
        <pc:picChg chg="add mod">
          <ac:chgData name="Kantosalo Kimmo" userId="f85c920b-67ca-4520-a984-84066ec6d286" providerId="ADAL" clId="{A0AE1A68-E318-48A4-B37D-7D08936AC4F5}" dt="2024-07-15T11:48:47.663" v="614" actId="1076"/>
          <ac:picMkLst>
            <pc:docMk/>
            <pc:sldMk cId="1456372208" sldId="368"/>
            <ac:picMk id="3" creationId="{B0E85577-2B01-4230-970E-17219CC9FC39}"/>
          </ac:picMkLst>
        </pc:picChg>
      </pc:sldChg>
      <pc:sldChg chg="modSp add ord modNotesTx">
        <pc:chgData name="Kantosalo Kimmo" userId="f85c920b-67ca-4520-a984-84066ec6d286" providerId="ADAL" clId="{A0AE1A68-E318-48A4-B37D-7D08936AC4F5}" dt="2024-07-15T12:02:49.231" v="1115" actId="1076"/>
        <pc:sldMkLst>
          <pc:docMk/>
          <pc:sldMk cId="3026395092" sldId="369"/>
        </pc:sldMkLst>
        <pc:spChg chg="mod">
          <ac:chgData name="Kantosalo Kimmo" userId="f85c920b-67ca-4520-a984-84066ec6d286" providerId="ADAL" clId="{A0AE1A68-E318-48A4-B37D-7D08936AC4F5}" dt="2024-07-15T11:57:52.699" v="632" actId="20577"/>
          <ac:spMkLst>
            <pc:docMk/>
            <pc:sldMk cId="3026395092" sldId="369"/>
            <ac:spMk id="4" creationId="{732986F7-164B-4D6A-BB9E-14B4226600BD}"/>
          </ac:spMkLst>
        </pc:spChg>
        <pc:spChg chg="mod">
          <ac:chgData name="Kantosalo Kimmo" userId="f85c920b-67ca-4520-a984-84066ec6d286" providerId="ADAL" clId="{A0AE1A68-E318-48A4-B37D-7D08936AC4F5}" dt="2024-07-15T12:02:49.231" v="1115" actId="1076"/>
          <ac:spMkLst>
            <pc:docMk/>
            <pc:sldMk cId="3026395092" sldId="369"/>
            <ac:spMk id="6" creationId="{238821DF-02F2-4E8D-8D8B-502BE13A536A}"/>
          </ac:spMkLst>
        </pc:spChg>
      </pc:sldChg>
      <pc:sldChg chg="addSp delSp modSp add">
        <pc:chgData name="Kantosalo Kimmo" userId="f85c920b-67ca-4520-a984-84066ec6d286" providerId="ADAL" clId="{A0AE1A68-E318-48A4-B37D-7D08936AC4F5}" dt="2024-07-15T12:04:37.665" v="1140" actId="1076"/>
        <pc:sldMkLst>
          <pc:docMk/>
          <pc:sldMk cId="4095770930" sldId="370"/>
        </pc:sldMkLst>
        <pc:spChg chg="mod">
          <ac:chgData name="Kantosalo Kimmo" userId="f85c920b-67ca-4520-a984-84066ec6d286" providerId="ADAL" clId="{A0AE1A68-E318-48A4-B37D-7D08936AC4F5}" dt="2024-07-15T12:03:29.658" v="1130"/>
          <ac:spMkLst>
            <pc:docMk/>
            <pc:sldMk cId="4095770930" sldId="370"/>
            <ac:spMk id="4" creationId="{732986F7-164B-4D6A-BB9E-14B4226600BD}"/>
          </ac:spMkLst>
        </pc:spChg>
        <pc:spChg chg="del">
          <ac:chgData name="Kantosalo Kimmo" userId="f85c920b-67ca-4520-a984-84066ec6d286" providerId="ADAL" clId="{A0AE1A68-E318-48A4-B37D-7D08936AC4F5}" dt="2024-07-15T12:04:02.496" v="1131" actId="478"/>
          <ac:spMkLst>
            <pc:docMk/>
            <pc:sldMk cId="4095770930" sldId="370"/>
            <ac:spMk id="6" creationId="{238821DF-02F2-4E8D-8D8B-502BE13A536A}"/>
          </ac:spMkLst>
        </pc:spChg>
        <pc:picChg chg="add mod">
          <ac:chgData name="Kantosalo Kimmo" userId="f85c920b-67ca-4520-a984-84066ec6d286" providerId="ADAL" clId="{A0AE1A68-E318-48A4-B37D-7D08936AC4F5}" dt="2024-07-15T12:04:37.665" v="1140" actId="1076"/>
          <ac:picMkLst>
            <pc:docMk/>
            <pc:sldMk cId="4095770930" sldId="370"/>
            <ac:picMk id="2" creationId="{23538FEC-CE34-44EF-B2F7-ED5AA8C484B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FF4F73-AD92-4346-B40B-E7C1395AA1FE}" type="datetimeFigureOut">
              <a:rPr lang="fi-FI" smtClean="0"/>
              <a:t>28.7.2024</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1F48D2-BA9D-4CC3-B17D-31D2EE59A7D8}" type="slidenum">
              <a:rPr lang="fi-FI" smtClean="0"/>
              <a:t>‹#›</a:t>
            </a:fld>
            <a:endParaRPr lang="fi-FI"/>
          </a:p>
        </p:txBody>
      </p:sp>
    </p:spTree>
    <p:extLst>
      <p:ext uri="{BB962C8B-B14F-4D97-AF65-F5344CB8AC3E}">
        <p14:creationId xmlns:p14="http://schemas.microsoft.com/office/powerpoint/2010/main" val="104347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200" b="0" i="0" u="none" strike="noStrike" kern="1200" baseline="0" dirty="0">
                <a:solidFill>
                  <a:schemeClr val="tx1"/>
                </a:solidFill>
                <a:latin typeface="+mn-lt"/>
                <a:ea typeface="+mn-ea"/>
                <a:cs typeface="+mn-cs"/>
              </a:rPr>
              <a:t>Motoriset taidot määritellään yhdellä tai useammalla kehon osalla toteutetuksi, tavoitteelliseksi, opituksi ja tahdonalaiseksi liikkeeksi. Taidoilla on valtavan suuri merkitys sekä liikuntaharrastuksen että kilpaurheilumenestyksen kannalta. Lapsuudessa omaksutut perusliikuntataidot ennustavat voimakkaasti myöhempää liikunta-aktiivisuutta. Kokemukset omista taidoista ja niiden kehittymisestä ovat merkittäviä tekijöitä oman harrastuksen jatkumisen kannalta, lisäksi taitojen hallinta on edellytys hyvälle suorituskyvylle. Usein harrastuksen loppumisen syynä on tuntemus siitä, että omat taidot eivät kehity. Taito on se liima, joka liittää yhteen kehon ja mielen sekä suorituskykyyn kuuluvat eri ominaisuudet.</a:t>
            </a:r>
          </a:p>
          <a:p>
            <a:r>
              <a:rPr lang="fi-FI" sz="1200" b="0" i="0" u="none" strike="noStrike" kern="1200" baseline="0" dirty="0">
                <a:solidFill>
                  <a:schemeClr val="tx1"/>
                </a:solidFill>
                <a:latin typeface="+mn-lt"/>
                <a:ea typeface="+mn-ea"/>
                <a:cs typeface="+mn-cs"/>
              </a:rPr>
              <a:t>Liikuntataitojen oppiminen määritellään kehon harjoittelun aikaansaamaksi sisäiseksi tapahtumasarjaksi, joka johtaa pysyviin muutoksiin potentiaalissa tuottaa liikkeitä. Määritelmän mukaisesti perimä ei yksin ohjaa taitojen kehittymistä, vaan myös harjoittelulla on suuri merkitys. Taitojen kehittyessä suoritukset paranevat ja yhdenmukaistuvat. Kehittyminen on myös havaittavissa taitojen pysyvyydestä sekä sovellettavuudesta eri ympäristöihin ja eri tilanteisiin. Taitoharjoittelun avainasia onkin mukautuvuuden kehittäminen. Taitavuus ei niinkään ole jonkin ennalta opetellun suorituksen mekaanista toistamista, vaan kykyä toimia tarkoituksenmukaisesti eri olosuhteissa ja tilanteissa. Erästä </a:t>
            </a:r>
            <a:r>
              <a:rPr lang="fi-FI" sz="1200" b="0" i="0" u="none" strike="noStrike" kern="1200" baseline="0" dirty="0" err="1">
                <a:solidFill>
                  <a:schemeClr val="tx1"/>
                </a:solidFill>
                <a:latin typeface="+mn-lt"/>
                <a:ea typeface="+mn-ea"/>
                <a:cs typeface="+mn-cs"/>
              </a:rPr>
              <a:t>jalkapallovalmentajaa</a:t>
            </a:r>
            <a:r>
              <a:rPr lang="fi-FI" sz="1200" b="0" i="0" u="none" strike="noStrike" kern="1200" baseline="0" dirty="0">
                <a:solidFill>
                  <a:schemeClr val="tx1"/>
                </a:solidFill>
                <a:latin typeface="+mn-lt"/>
                <a:ea typeface="+mn-ea"/>
                <a:cs typeface="+mn-cs"/>
              </a:rPr>
              <a:t> vapaasti siteeraten: </a:t>
            </a:r>
            <a:r>
              <a:rPr lang="fi-FI" sz="1200" b="0" i="1" u="none" strike="noStrike" kern="1200" baseline="0" dirty="0">
                <a:solidFill>
                  <a:schemeClr val="tx1"/>
                </a:solidFill>
                <a:latin typeface="+mn-lt"/>
                <a:ea typeface="+mn-ea"/>
                <a:cs typeface="+mn-cs"/>
              </a:rPr>
              <a:t>”Ei ole mitään järkeä harjoitella kuin eläintarhassa ja mennä sitten sunnuntaina viidakkoon pelaamaan.”</a:t>
            </a:r>
            <a:endParaRPr lang="fi-FI" sz="1200" b="0" i="0" u="none" strike="noStrike" kern="1200" baseline="0" dirty="0">
              <a:solidFill>
                <a:schemeClr val="tx1"/>
              </a:solidFill>
              <a:latin typeface="+mn-lt"/>
              <a:ea typeface="+mn-ea"/>
              <a:cs typeface="+mn-cs"/>
            </a:endParaRPr>
          </a:p>
          <a:p>
            <a:r>
              <a:rPr lang="fi-FI" sz="1200" b="0" i="0" u="none" strike="noStrike" kern="1200" baseline="0" dirty="0">
                <a:solidFill>
                  <a:schemeClr val="tx1"/>
                </a:solidFill>
                <a:latin typeface="+mn-lt"/>
                <a:ea typeface="+mn-ea"/>
                <a:cs typeface="+mn-cs"/>
              </a:rPr>
              <a:t>Mitä enemmän lapsella on varastossa opittuja taitoja, sitä todennäköisemmin pystyy hän oppimaan uusia taitoja, sillä uudet taidot rakentuvat aina vanhojen taitojen muodostamalle perustalle. Yksi lapsuusvaiheen tavoitteista onkin luoda laaja ja monipuolinen taitovarasto. Näin luodaan hyvät edellytykset koko eliniän kestävälle liikunnan harrastamiselle sekä tavoitteelliselle kilpaurheiluharjoittelulle.</a:t>
            </a:r>
            <a:endParaRPr lang="fi-FI" dirty="0"/>
          </a:p>
        </p:txBody>
      </p:sp>
      <p:sp>
        <p:nvSpPr>
          <p:cNvPr id="4" name="Slide Number Placeholder 3"/>
          <p:cNvSpPr>
            <a:spLocks noGrp="1"/>
          </p:cNvSpPr>
          <p:nvPr>
            <p:ph type="sldNum" sz="quarter" idx="5"/>
          </p:nvPr>
        </p:nvSpPr>
        <p:spPr/>
        <p:txBody>
          <a:bodyPr/>
          <a:lstStyle/>
          <a:p>
            <a:fld id="{701F48D2-BA9D-4CC3-B17D-31D2EE59A7D8}" type="slidenum">
              <a:rPr lang="fi-FI" smtClean="0"/>
              <a:t>3</a:t>
            </a:fld>
            <a:endParaRPr lang="fi-FI"/>
          </a:p>
        </p:txBody>
      </p:sp>
    </p:spTree>
    <p:extLst>
      <p:ext uri="{BB962C8B-B14F-4D97-AF65-F5344CB8AC3E}">
        <p14:creationId xmlns:p14="http://schemas.microsoft.com/office/powerpoint/2010/main" val="1910041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t>Motorisilla perustaidoilla on merkitystä sekä arkielämän tehtävistä selviytymisen että liikunnan ja urheilun lajitaitojen kehittymisen kannalta.</a:t>
            </a:r>
          </a:p>
          <a:p>
            <a:endParaRPr lang="fi-FI" sz="1200" dirty="0"/>
          </a:p>
          <a:p>
            <a:r>
              <a:rPr lang="fi-FI" sz="1200" dirty="0" err="1"/>
              <a:t>Tasapainotaidot</a:t>
            </a:r>
            <a:r>
              <a:rPr lang="fi-FI" sz="1200" dirty="0"/>
              <a:t> ovat taitoja, joissa tapahtuu liikkeitä kehon </a:t>
            </a:r>
            <a:r>
              <a:rPr lang="fi-FI" sz="1200" dirty="0" err="1"/>
              <a:t>pitkit</a:t>
            </a:r>
            <a:r>
              <a:rPr lang="fi-FI" sz="1200" dirty="0"/>
              <a:t>-täis- ja tai poikittaisakselin ympäri ja joissa pyritään tasapainon </a:t>
            </a:r>
            <a:r>
              <a:rPr lang="fi-FI" sz="1200" dirty="0" err="1"/>
              <a:t>ylläpi-tämiseen</a:t>
            </a:r>
            <a:r>
              <a:rPr lang="fi-FI" sz="1200" dirty="0"/>
              <a:t>. </a:t>
            </a:r>
            <a:r>
              <a:rPr lang="fi-FI" sz="1200" dirty="0" err="1"/>
              <a:t>Tasapainotaitoja</a:t>
            </a:r>
            <a:r>
              <a:rPr lang="fi-FI" sz="1200" dirty="0"/>
              <a:t> voivat olla sekä paikallaan pysyvät liikkeet että liikkeet, joissa siirrytään paikasta toiseen</a:t>
            </a:r>
          </a:p>
          <a:p>
            <a:endParaRPr lang="fi-FI"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err="1"/>
              <a:t>Tasapainotaitojen</a:t>
            </a:r>
            <a:r>
              <a:rPr lang="fi-FI" sz="1200" dirty="0"/>
              <a:t> kehittyminen alkaa aistitoimintojen jäsentymisellä ja lihasvoiman lisääntymisellä, jotka yhdistettynä lapsen tahtoon saada itselleen kauempana olevia esineitä saavat lapsen kierimään, ryömimään, konttaamaan tai etenemään istuen. Näissä toiminnoissa lapsi käyttää implisiittisesti (tie-</a:t>
            </a:r>
            <a:r>
              <a:rPr lang="fi-FI" sz="1200" dirty="0" err="1"/>
              <a:t>dostamattaan</a:t>
            </a:r>
            <a:r>
              <a:rPr lang="fi-FI" sz="1200" dirty="0"/>
              <a:t>) oikaisu- ja </a:t>
            </a:r>
            <a:r>
              <a:rPr lang="fi-FI" sz="1200" dirty="0" err="1"/>
              <a:t>tasapainoreaktioita</a:t>
            </a:r>
            <a:r>
              <a:rPr lang="fi-FI" sz="1200" dirty="0"/>
              <a:t>. Noin yhden vuoden </a:t>
            </a:r>
            <a:r>
              <a:rPr lang="fi-FI" sz="1200" dirty="0" err="1"/>
              <a:t>iäs-sä</a:t>
            </a:r>
            <a:r>
              <a:rPr lang="fi-FI" sz="1200" dirty="0"/>
              <a:t> lapsi nousee seisomaan.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t>). Noin kolmevuotias lapsi kykenee tasapainottelemaan yhden jalan seisonnasta noin 3–4 sekunnin ajan. Ikävuodet 5.–7. ovat tasapainon voimakkaan kehityksen aikaa.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t>Kehittyvät </a:t>
            </a:r>
            <a:r>
              <a:rPr lang="fi-FI" sz="1200" dirty="0" err="1"/>
              <a:t>tasapainotaidot</a:t>
            </a:r>
            <a:r>
              <a:rPr lang="fi-FI" sz="1200" dirty="0"/>
              <a:t> rohkaisevat lasta soveltamaan taitoja eri-laisissa ympäristöissä ja erilaisissa tilanteissa. Esimerkiksi luistelutaito kehittyy aluksi kävelyllä luistimet jalassa matolla, sitten hieman </a:t>
            </a:r>
            <a:r>
              <a:rPr lang="fi-FI" sz="1200" dirty="0" err="1"/>
              <a:t>epäta-saisella</a:t>
            </a:r>
            <a:r>
              <a:rPr lang="fi-FI" sz="1200" dirty="0"/>
              <a:t> luonnonjäällä ja vasta myöhemmin liukkaalla hallijäällä. Jäällä kävellessä lapsi tahtoo lisätä vauhtia ja kääntää jalkaterät ulospäin, </a:t>
            </a:r>
            <a:r>
              <a:rPr lang="fi-FI" sz="1200" dirty="0" err="1"/>
              <a:t>jol</a:t>
            </a:r>
            <a:r>
              <a:rPr lang="fi-FI" sz="1200" dirty="0"/>
              <a:t>-loin kävelystä muodostuu luistelupotku.</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t>Välineenkäsittelytaidoilla tarkoitetaan taitoja käsitellä ulkoista välinettä, kuten esimerkiksi palloa, hernepussia, mailaa tai vannetta. Heitto- ja kiinniottotaidot ovat keskeisiä taitoja useissa eri liikuntamuodoissa.</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t>Heiton liikerata on aluksi suppea ja laajenee taidon kehittymisen </a:t>
            </a:r>
            <a:r>
              <a:rPr lang="fi-FI" sz="1200" dirty="0" err="1"/>
              <a:t>myö-tä</a:t>
            </a:r>
            <a:r>
              <a:rPr lang="fi-FI" sz="1200" dirty="0"/>
              <a:t>. Kiinniottamista häiritsee aluksi silmien sulkeminen kiinniotettavan kohteen (esimerkiksi pallo) lähestyessä. Kädet ovat jäykkinä edessä, ei-</a:t>
            </a:r>
            <a:r>
              <a:rPr lang="fi-FI" sz="1200" dirty="0" err="1"/>
              <a:t>vätkä</a:t>
            </a:r>
            <a:r>
              <a:rPr lang="fi-FI" sz="1200" dirty="0"/>
              <a:t> ne ole kovin aktiiviset. Pikkuhiljaa välttämisreaktio heikkenee ja kädet alkavat joustaa kiinniottovaiheessa.</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t>Taitoja, joissa siirrytään paikasta toiseen, kutsutaan </a:t>
            </a:r>
            <a:r>
              <a:rPr lang="fi-FI" sz="1200" dirty="0" err="1"/>
              <a:t>liikkumistaidoik-si</a:t>
            </a:r>
            <a:r>
              <a:rPr lang="fi-FI" sz="1200" dirty="0"/>
              <a:t>. Liikkumistaidot edellyttävät riittävää tasapainoa sekä fysiikkaa.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dirty="0"/>
          </a:p>
          <a:p>
            <a:endParaRPr lang="fi-FI" dirty="0"/>
          </a:p>
        </p:txBody>
      </p:sp>
      <p:sp>
        <p:nvSpPr>
          <p:cNvPr id="4" name="Slide Number Placeholder 3"/>
          <p:cNvSpPr>
            <a:spLocks noGrp="1"/>
          </p:cNvSpPr>
          <p:nvPr>
            <p:ph type="sldNum" sz="quarter" idx="5"/>
          </p:nvPr>
        </p:nvSpPr>
        <p:spPr/>
        <p:txBody>
          <a:bodyPr/>
          <a:lstStyle/>
          <a:p>
            <a:fld id="{701F48D2-BA9D-4CC3-B17D-31D2EE59A7D8}" type="slidenum">
              <a:rPr lang="fi-FI" smtClean="0"/>
              <a:t>12</a:t>
            </a:fld>
            <a:endParaRPr lang="fi-FI"/>
          </a:p>
        </p:txBody>
      </p:sp>
    </p:spTree>
    <p:extLst>
      <p:ext uri="{BB962C8B-B14F-4D97-AF65-F5344CB8AC3E}">
        <p14:creationId xmlns:p14="http://schemas.microsoft.com/office/powerpoint/2010/main" val="2449596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701F48D2-BA9D-4CC3-B17D-31D2EE59A7D8}" type="slidenum">
              <a:rPr lang="fi-FI" smtClean="0"/>
              <a:t>13</a:t>
            </a:fld>
            <a:endParaRPr lang="fi-FI"/>
          </a:p>
        </p:txBody>
      </p:sp>
    </p:spTree>
    <p:extLst>
      <p:ext uri="{BB962C8B-B14F-4D97-AF65-F5344CB8AC3E}">
        <p14:creationId xmlns:p14="http://schemas.microsoft.com/office/powerpoint/2010/main" val="1775852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701F48D2-BA9D-4CC3-B17D-31D2EE59A7D8}" type="slidenum">
              <a:rPr lang="fi-FI" smtClean="0"/>
              <a:t>14</a:t>
            </a:fld>
            <a:endParaRPr lang="fi-FI"/>
          </a:p>
        </p:txBody>
      </p:sp>
    </p:spTree>
    <p:extLst>
      <p:ext uri="{BB962C8B-B14F-4D97-AF65-F5344CB8AC3E}">
        <p14:creationId xmlns:p14="http://schemas.microsoft.com/office/powerpoint/2010/main" val="680441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701F48D2-BA9D-4CC3-B17D-31D2EE59A7D8}" type="slidenum">
              <a:rPr lang="fi-FI" smtClean="0"/>
              <a:t>15</a:t>
            </a:fld>
            <a:endParaRPr lang="fi-FI"/>
          </a:p>
        </p:txBody>
      </p:sp>
    </p:spTree>
    <p:extLst>
      <p:ext uri="{BB962C8B-B14F-4D97-AF65-F5344CB8AC3E}">
        <p14:creationId xmlns:p14="http://schemas.microsoft.com/office/powerpoint/2010/main" val="2720203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Luettelo vinkeistä kappaleessa 3.1 </a:t>
            </a:r>
          </a:p>
        </p:txBody>
      </p:sp>
      <p:sp>
        <p:nvSpPr>
          <p:cNvPr id="4" name="Slide Number Placeholder 3"/>
          <p:cNvSpPr>
            <a:spLocks noGrp="1"/>
          </p:cNvSpPr>
          <p:nvPr>
            <p:ph type="sldNum" sz="quarter" idx="5"/>
          </p:nvPr>
        </p:nvSpPr>
        <p:spPr/>
        <p:txBody>
          <a:bodyPr/>
          <a:lstStyle/>
          <a:p>
            <a:fld id="{701F48D2-BA9D-4CC3-B17D-31D2EE59A7D8}" type="slidenum">
              <a:rPr lang="fi-FI" smtClean="0"/>
              <a:t>16</a:t>
            </a:fld>
            <a:endParaRPr lang="fi-FI"/>
          </a:p>
        </p:txBody>
      </p:sp>
    </p:spTree>
    <p:extLst>
      <p:ext uri="{BB962C8B-B14F-4D97-AF65-F5344CB8AC3E}">
        <p14:creationId xmlns:p14="http://schemas.microsoft.com/office/powerpoint/2010/main" val="14213499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Luettelo vinkeistä kappaleessa 3.1 </a:t>
            </a:r>
          </a:p>
        </p:txBody>
      </p:sp>
      <p:sp>
        <p:nvSpPr>
          <p:cNvPr id="4" name="Slide Number Placeholder 3"/>
          <p:cNvSpPr>
            <a:spLocks noGrp="1"/>
          </p:cNvSpPr>
          <p:nvPr>
            <p:ph type="sldNum" sz="quarter" idx="5"/>
          </p:nvPr>
        </p:nvSpPr>
        <p:spPr/>
        <p:txBody>
          <a:bodyPr/>
          <a:lstStyle/>
          <a:p>
            <a:fld id="{701F48D2-BA9D-4CC3-B17D-31D2EE59A7D8}" type="slidenum">
              <a:rPr lang="fi-FI" smtClean="0"/>
              <a:t>17</a:t>
            </a:fld>
            <a:endParaRPr lang="fi-FI"/>
          </a:p>
        </p:txBody>
      </p:sp>
    </p:spTree>
    <p:extLst>
      <p:ext uri="{BB962C8B-B14F-4D97-AF65-F5344CB8AC3E}">
        <p14:creationId xmlns:p14="http://schemas.microsoft.com/office/powerpoint/2010/main" val="2825564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Perinteisesti lasten taitojen opettaminen ja valmentaminen ovat perustuneet vahvalle tietoisuudelle. Nykysuuntaus kuitenkin on yhä enemmän kohti tiedostamatonta oppimista. Pullonkaulana tietoisessa oppimisessa on tiedon käsittely. Tietoinen mieli kykenee käsittelemään noin 60–100 bittiä informaatiosta sekunnissa, kun vastaavasti tiedostamatta pystytään samassa ajassa käsittelemään jopa yli 11 miljoonaa bittiä informaatiota. Tämä valtava tiedonkäsittelypotentiaali tarjoaa taitojen oppimiselle huikeat kehittymismahdollisuudet. Silloin kun lapsen ajatukset ohjataan oman kehon ulkopuolelle, tuetaan tiedostamatonta oppimista. Muun muassa tiedostamattoman oppimisen vuoksi erilaisten leikkien ja pelien soisi olevat etusijalle lasten liikunnassa sen sijaan, että toteutettaisiin hyvin jäykkiä tekniikkadrillejä.</a:t>
            </a:r>
          </a:p>
        </p:txBody>
      </p:sp>
      <p:sp>
        <p:nvSpPr>
          <p:cNvPr id="4" name="Slide Number Placeholder 3"/>
          <p:cNvSpPr>
            <a:spLocks noGrp="1"/>
          </p:cNvSpPr>
          <p:nvPr>
            <p:ph type="sldNum" sz="quarter" idx="5"/>
          </p:nvPr>
        </p:nvSpPr>
        <p:spPr/>
        <p:txBody>
          <a:bodyPr/>
          <a:lstStyle/>
          <a:p>
            <a:fld id="{701F48D2-BA9D-4CC3-B17D-31D2EE59A7D8}" type="slidenum">
              <a:rPr lang="fi-FI" smtClean="0"/>
              <a:t>4</a:t>
            </a:fld>
            <a:endParaRPr lang="fi-FI"/>
          </a:p>
        </p:txBody>
      </p:sp>
    </p:spTree>
    <p:extLst>
      <p:ext uri="{BB962C8B-B14F-4D97-AF65-F5344CB8AC3E}">
        <p14:creationId xmlns:p14="http://schemas.microsoft.com/office/powerpoint/2010/main" val="2952170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Taidot eivät kehity ilman runsasta harjoittelua. Toki taitojen oppimiselle on eduksi muun muassa muiden harjoittelun seuraaminen tai mielikuvaharjoittelu, mutta omaa tekemistä ei korvaa mikään. Taitoja voi oppia minkä ikäisenä tahansa, mutta suuren harjoittelumäärän toteuttaminen on yleensä lapsuudessa helpompaa kuin aikuisena. Lapsi on oppijana aikuista valmiimpi kokeilemaan uutta, eikä lapsella ole kiire päästä perille. Lapsi jaksaa mielikuvituksensa turvin tehdä sitä työtä, mitä taitojen oppiminen edellyttää.</a:t>
            </a:r>
          </a:p>
          <a:p>
            <a:r>
              <a:rPr lang="fi-FI" dirty="0"/>
              <a:t>. Nämä prosessit ottavat aikansa, joidenkin monimutkaisten taitojen osalta oppiminen voi kestää jopa useita vuosia. Liikunta ja erityisesti uusien taitojen oppiminen ovat hyväksi aivoille. Taitojen oppimiseen liittyvät kiinteästi myös uni ja ravinto. Hyvätkin liikkumishetket voi nollata huonolla nukkumisella ja syömisellä.</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 olipa lapsen tuleva valinta harrastajan tai urheilijan polku. Valtaosa maailman huipuista on lapsuudessaan ja nuoruudessaan harrastanut oman päälajinsa ohella muita lajeja. Kokeilemalla useita urheilulajeja lapsi todennäköisemmin löytää itselleen sopivan ja mieluisan lajin. Lisäksi usean lajin harrastaminen kehittää oppimaan oppimisen taitoja, jotka ovat sovellettavissa mihin tahansa lajiin.</a:t>
            </a:r>
          </a:p>
          <a:p>
            <a:endParaRPr lang="fi-FI" dirty="0"/>
          </a:p>
        </p:txBody>
      </p:sp>
      <p:sp>
        <p:nvSpPr>
          <p:cNvPr id="4" name="Slide Number Placeholder 3"/>
          <p:cNvSpPr>
            <a:spLocks noGrp="1"/>
          </p:cNvSpPr>
          <p:nvPr>
            <p:ph type="sldNum" sz="quarter" idx="5"/>
          </p:nvPr>
        </p:nvSpPr>
        <p:spPr/>
        <p:txBody>
          <a:bodyPr/>
          <a:lstStyle/>
          <a:p>
            <a:fld id="{701F48D2-BA9D-4CC3-B17D-31D2EE59A7D8}" type="slidenum">
              <a:rPr lang="fi-FI" smtClean="0"/>
              <a:t>5</a:t>
            </a:fld>
            <a:endParaRPr lang="fi-FI"/>
          </a:p>
        </p:txBody>
      </p:sp>
    </p:spTree>
    <p:extLst>
      <p:ext uri="{BB962C8B-B14F-4D97-AF65-F5344CB8AC3E}">
        <p14:creationId xmlns:p14="http://schemas.microsoft.com/office/powerpoint/2010/main" val="1415990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Esimerkiksi koripallon vapaaheittoa sermin takaa ilman näkö- tai </a:t>
            </a:r>
            <a:r>
              <a:rPr lang="fi-FI" dirty="0" err="1"/>
              <a:t>kuuloyhteyttä</a:t>
            </a:r>
            <a:r>
              <a:rPr lang="fi-FI" dirty="0"/>
              <a:t> koriin ei voida oppia, vaikka harjoiteltaisiin ”maailman tappiin asti”. </a:t>
            </a:r>
          </a:p>
          <a:p>
            <a:r>
              <a:rPr lang="fi-FI" dirty="0"/>
              <a:t>Suuri virhe on ehdollistaa lapsi riippuvaiseksi valmentajan tai opettajan palautteesta. Aikuisen tehtävänä on tehdä itsestään tarpeeton, ei korvaamaton.</a:t>
            </a:r>
          </a:p>
        </p:txBody>
      </p:sp>
      <p:sp>
        <p:nvSpPr>
          <p:cNvPr id="4" name="Slide Number Placeholder 3"/>
          <p:cNvSpPr>
            <a:spLocks noGrp="1"/>
          </p:cNvSpPr>
          <p:nvPr>
            <p:ph type="sldNum" sz="quarter" idx="5"/>
          </p:nvPr>
        </p:nvSpPr>
        <p:spPr/>
        <p:txBody>
          <a:bodyPr/>
          <a:lstStyle/>
          <a:p>
            <a:fld id="{701F48D2-BA9D-4CC3-B17D-31D2EE59A7D8}" type="slidenum">
              <a:rPr lang="fi-FI" smtClean="0"/>
              <a:t>6</a:t>
            </a:fld>
            <a:endParaRPr lang="fi-FI"/>
          </a:p>
        </p:txBody>
      </p:sp>
    </p:spTree>
    <p:extLst>
      <p:ext uri="{BB962C8B-B14F-4D97-AF65-F5344CB8AC3E}">
        <p14:creationId xmlns:p14="http://schemas.microsoft.com/office/powerpoint/2010/main" val="120404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701F48D2-BA9D-4CC3-B17D-31D2EE59A7D8}" type="slidenum">
              <a:rPr lang="fi-FI" smtClean="0"/>
              <a:t>7</a:t>
            </a:fld>
            <a:endParaRPr lang="fi-FI"/>
          </a:p>
        </p:txBody>
      </p:sp>
    </p:spTree>
    <p:extLst>
      <p:ext uri="{BB962C8B-B14F-4D97-AF65-F5344CB8AC3E}">
        <p14:creationId xmlns:p14="http://schemas.microsoft.com/office/powerpoint/2010/main" val="1176902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Virheet eivät ole vihollisia, joita pitää kaikin keinoin vältellä, vaan oppimisen mahdollistavia ystäviä. </a:t>
            </a:r>
          </a:p>
          <a:p>
            <a:r>
              <a:rPr lang="fi-FI" dirty="0"/>
              <a:t>Oppiminen </a:t>
            </a:r>
            <a:r>
              <a:rPr lang="fi-FI" dirty="0" err="1"/>
              <a:t>oVirheiden</a:t>
            </a:r>
            <a:r>
              <a:rPr lang="fi-FI" dirty="0"/>
              <a:t> tekemisen kautta kehittyy ”virhesilmä” ja virheet opitaan tunnistamaan aikaisemmin ja jopa korjaamaan ennen niiden syntymistä. n paitsi uusien yhteyksien muodostumista, myös turhien hermosoluyhteyksien karsimista. Merkittävä osa vauvan hermosoluista tuhoutuu murrosikään mennessä, eli käyttämättömät solut ja yhteydet karsitaan pois. </a:t>
            </a:r>
          </a:p>
        </p:txBody>
      </p:sp>
      <p:sp>
        <p:nvSpPr>
          <p:cNvPr id="4" name="Slide Number Placeholder 3"/>
          <p:cNvSpPr>
            <a:spLocks noGrp="1"/>
          </p:cNvSpPr>
          <p:nvPr>
            <p:ph type="sldNum" sz="quarter" idx="5"/>
          </p:nvPr>
        </p:nvSpPr>
        <p:spPr/>
        <p:txBody>
          <a:bodyPr/>
          <a:lstStyle/>
          <a:p>
            <a:fld id="{701F48D2-BA9D-4CC3-B17D-31D2EE59A7D8}" type="slidenum">
              <a:rPr lang="fi-FI" smtClean="0"/>
              <a:t>8</a:t>
            </a:fld>
            <a:endParaRPr lang="fi-FI"/>
          </a:p>
        </p:txBody>
      </p:sp>
    </p:spTree>
    <p:extLst>
      <p:ext uri="{BB962C8B-B14F-4D97-AF65-F5344CB8AC3E}">
        <p14:creationId xmlns:p14="http://schemas.microsoft.com/office/powerpoint/2010/main" val="1743896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Virheet eivät ole vihollisia, joita pitää kaikin keinoin vältellä, vaan oppimisen mahdollistavia ystäviä. </a:t>
            </a:r>
          </a:p>
          <a:p>
            <a:r>
              <a:rPr lang="fi-FI" dirty="0"/>
              <a:t>Oppiminen </a:t>
            </a:r>
            <a:r>
              <a:rPr lang="fi-FI" dirty="0" err="1"/>
              <a:t>oVirheiden</a:t>
            </a:r>
            <a:r>
              <a:rPr lang="fi-FI" dirty="0"/>
              <a:t> tekemisen kautta kehittyy ”virhesilmä” ja virheet opitaan tunnistamaan aikaisemmin ja jopa korjaamaan ennen niiden syntymistä. n paitsi uusien yhteyksien muodostumista, myös turhien hermosoluyhteyksien karsimista. Merkittävä osa vauvan hermosoluista tuhoutuu murrosikään mennessä, eli käyttämättömät solut ja yhteydet karsitaan pois. </a:t>
            </a:r>
          </a:p>
        </p:txBody>
      </p:sp>
      <p:sp>
        <p:nvSpPr>
          <p:cNvPr id="4" name="Slide Number Placeholder 3"/>
          <p:cNvSpPr>
            <a:spLocks noGrp="1"/>
          </p:cNvSpPr>
          <p:nvPr>
            <p:ph type="sldNum" sz="quarter" idx="5"/>
          </p:nvPr>
        </p:nvSpPr>
        <p:spPr/>
        <p:txBody>
          <a:bodyPr/>
          <a:lstStyle/>
          <a:p>
            <a:fld id="{701F48D2-BA9D-4CC3-B17D-31D2EE59A7D8}" type="slidenum">
              <a:rPr lang="fi-FI" smtClean="0"/>
              <a:t>9</a:t>
            </a:fld>
            <a:endParaRPr lang="fi-FI"/>
          </a:p>
        </p:txBody>
      </p:sp>
    </p:spTree>
    <p:extLst>
      <p:ext uri="{BB962C8B-B14F-4D97-AF65-F5344CB8AC3E}">
        <p14:creationId xmlns:p14="http://schemas.microsoft.com/office/powerpoint/2010/main" val="3500350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Virheet eivät ole vihollisia, joita pitää kaikin keinoin vältellä, vaan oppimisen mahdollistavia ystäviä. </a:t>
            </a:r>
          </a:p>
          <a:p>
            <a:r>
              <a:rPr lang="fi-FI" dirty="0"/>
              <a:t>Oppiminen </a:t>
            </a:r>
            <a:r>
              <a:rPr lang="fi-FI" dirty="0" err="1"/>
              <a:t>oVirheiden</a:t>
            </a:r>
            <a:r>
              <a:rPr lang="fi-FI" dirty="0"/>
              <a:t> tekemisen kautta kehittyy ”virhesilmä” ja virheet opitaan tunnistamaan aikaisemmin ja jopa korjaamaan ennen niiden syntymistä. n paitsi uusien yhteyksien muodostumista, myös turhien hermosoluyhteyksien karsimista. Merkittävä osa vauvan hermosoluista tuhoutuu murrosikään mennessä, eli käyttämättömät solut ja yhteydet karsitaan pois. </a:t>
            </a:r>
          </a:p>
        </p:txBody>
      </p:sp>
      <p:sp>
        <p:nvSpPr>
          <p:cNvPr id="4" name="Slide Number Placeholder 3"/>
          <p:cNvSpPr>
            <a:spLocks noGrp="1"/>
          </p:cNvSpPr>
          <p:nvPr>
            <p:ph type="sldNum" sz="quarter" idx="5"/>
          </p:nvPr>
        </p:nvSpPr>
        <p:spPr/>
        <p:txBody>
          <a:bodyPr/>
          <a:lstStyle/>
          <a:p>
            <a:fld id="{701F48D2-BA9D-4CC3-B17D-31D2EE59A7D8}" type="slidenum">
              <a:rPr lang="fi-FI" smtClean="0"/>
              <a:t>10</a:t>
            </a:fld>
            <a:endParaRPr lang="fi-FI"/>
          </a:p>
        </p:txBody>
      </p:sp>
    </p:spTree>
    <p:extLst>
      <p:ext uri="{BB962C8B-B14F-4D97-AF65-F5344CB8AC3E}">
        <p14:creationId xmlns:p14="http://schemas.microsoft.com/office/powerpoint/2010/main" val="922143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t>Motorisilla perustaidoilla on merkitystä sekä arkielämän tehtävistä selviytymisen että liikunnan ja urheilun lajitaitojen kehittymisen kannalta.</a:t>
            </a:r>
          </a:p>
          <a:p>
            <a:endParaRPr lang="fi-FI" sz="1200" dirty="0"/>
          </a:p>
          <a:p>
            <a:r>
              <a:rPr lang="fi-FI" sz="1200" dirty="0" err="1"/>
              <a:t>Tasapainotaidot</a:t>
            </a:r>
            <a:r>
              <a:rPr lang="fi-FI" sz="1200" dirty="0"/>
              <a:t> ovat taitoja, joissa tapahtuu liikkeitä kehon </a:t>
            </a:r>
            <a:r>
              <a:rPr lang="fi-FI" sz="1200" dirty="0" err="1"/>
              <a:t>pitkit</a:t>
            </a:r>
            <a:r>
              <a:rPr lang="fi-FI" sz="1200" dirty="0"/>
              <a:t>-täis- ja tai poikittaisakselin ympäri ja joissa pyritään tasapainon </a:t>
            </a:r>
            <a:r>
              <a:rPr lang="fi-FI" sz="1200" dirty="0" err="1"/>
              <a:t>ylläpi-tämiseen</a:t>
            </a:r>
            <a:r>
              <a:rPr lang="fi-FI" sz="1200" dirty="0"/>
              <a:t>. </a:t>
            </a:r>
            <a:r>
              <a:rPr lang="fi-FI" sz="1200" dirty="0" err="1"/>
              <a:t>Tasapainotaitoja</a:t>
            </a:r>
            <a:r>
              <a:rPr lang="fi-FI" sz="1200" dirty="0"/>
              <a:t> voivat olla sekä paikallaan pysyvät liikkeet että liikkeet, joissa siirrytään paikasta toiseen</a:t>
            </a:r>
          </a:p>
          <a:p>
            <a:endParaRPr lang="fi-FI"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err="1"/>
              <a:t>Tasapainotaitojen</a:t>
            </a:r>
            <a:r>
              <a:rPr lang="fi-FI" sz="1200" dirty="0"/>
              <a:t> kehittyminen alkaa aistitoimintojen jäsentymisellä ja lihasvoiman lisääntymisellä, jotka yhdistettynä lapsen tahtoon saada itselleen kauempana olevia esineitä saavat lapsen kierimään, ryömimään, konttaamaan tai etenemään istuen. Näissä toiminnoissa lapsi käyttää implisiittisesti (tie-</a:t>
            </a:r>
            <a:r>
              <a:rPr lang="fi-FI" sz="1200" dirty="0" err="1"/>
              <a:t>dostamattaan</a:t>
            </a:r>
            <a:r>
              <a:rPr lang="fi-FI" sz="1200" dirty="0"/>
              <a:t>) oikaisu- ja </a:t>
            </a:r>
            <a:r>
              <a:rPr lang="fi-FI" sz="1200" dirty="0" err="1"/>
              <a:t>tasapainoreaktioita</a:t>
            </a:r>
            <a:r>
              <a:rPr lang="fi-FI" sz="1200" dirty="0"/>
              <a:t>. Noin yhden vuoden </a:t>
            </a:r>
            <a:r>
              <a:rPr lang="fi-FI" sz="1200" dirty="0" err="1"/>
              <a:t>iäs-sä</a:t>
            </a:r>
            <a:r>
              <a:rPr lang="fi-FI" sz="1200" dirty="0"/>
              <a:t> lapsi nousee seisomaan.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t>). Noin kolmevuotias lapsi kykenee tasapainottelemaan yhden jalan seisonnasta noin 3–4 sekunnin ajan. Ikävuodet 5.–7. ovat tasapainon voimakkaan kehityksen aikaa.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t>Kehittyvät </a:t>
            </a:r>
            <a:r>
              <a:rPr lang="fi-FI" sz="1200" dirty="0" err="1"/>
              <a:t>tasapainotaidot</a:t>
            </a:r>
            <a:r>
              <a:rPr lang="fi-FI" sz="1200" dirty="0"/>
              <a:t> rohkaisevat lasta soveltamaan taitoja eri-laisissa ympäristöissä ja erilaisissa tilanteissa. Esimerkiksi luistelutaito kehittyy aluksi kävelyllä luistimet jalassa matolla, sitten hieman </a:t>
            </a:r>
            <a:r>
              <a:rPr lang="fi-FI" sz="1200" dirty="0" err="1"/>
              <a:t>epäta-saisella</a:t>
            </a:r>
            <a:r>
              <a:rPr lang="fi-FI" sz="1200" dirty="0"/>
              <a:t> luonnonjäällä ja vasta myöhemmin liukkaalla hallijäällä. Jäällä kävellessä lapsi tahtoo lisätä vauhtia ja kääntää jalkaterät ulospäin, </a:t>
            </a:r>
            <a:r>
              <a:rPr lang="fi-FI" sz="1200" dirty="0" err="1"/>
              <a:t>jol</a:t>
            </a:r>
            <a:r>
              <a:rPr lang="fi-FI" sz="1200" dirty="0"/>
              <a:t>-loin kävelystä muodostuu luistelupotku.</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t>Välineenkäsittelytaidoilla tarkoitetaan taitoja käsitellä ulkoista välinettä, kuten esimerkiksi palloa, hernepussia, mailaa tai vannetta. Heitto- ja kiinniottotaidot ovat keskeisiä taitoja useissa eri liikuntamuodoissa.</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t>Heiton liikerata on aluksi suppea ja laajenee taidon kehittymisen </a:t>
            </a:r>
            <a:r>
              <a:rPr lang="fi-FI" sz="1200" dirty="0" err="1"/>
              <a:t>myö-tä</a:t>
            </a:r>
            <a:r>
              <a:rPr lang="fi-FI" sz="1200" dirty="0"/>
              <a:t>. Kiinniottamista häiritsee aluksi silmien sulkeminen kiinniotettavan kohteen (esimerkiksi pallo) lähestyessä. Kädet ovat jäykkinä edessä, ei-</a:t>
            </a:r>
            <a:r>
              <a:rPr lang="fi-FI" sz="1200" dirty="0" err="1"/>
              <a:t>vätkä</a:t>
            </a:r>
            <a:r>
              <a:rPr lang="fi-FI" sz="1200" dirty="0"/>
              <a:t> ne ole kovin aktiiviset. Pikkuhiljaa välttämisreaktio heikkenee ja kädet alkavat joustaa kiinniottovaiheessa.</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t>Taitoja, joissa siirrytään paikasta toiseen, kutsutaan </a:t>
            </a:r>
            <a:r>
              <a:rPr lang="fi-FI" sz="1200" dirty="0" err="1"/>
              <a:t>liikkumistaidoik-si</a:t>
            </a:r>
            <a:r>
              <a:rPr lang="fi-FI" sz="1200" dirty="0"/>
              <a:t>. Liikkumistaidot edellyttävät riittävää tasapainoa sekä fysiikkaa.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dirty="0"/>
          </a:p>
          <a:p>
            <a:endParaRPr lang="fi-FI" dirty="0"/>
          </a:p>
        </p:txBody>
      </p:sp>
      <p:sp>
        <p:nvSpPr>
          <p:cNvPr id="4" name="Slide Number Placeholder 3"/>
          <p:cNvSpPr>
            <a:spLocks noGrp="1"/>
          </p:cNvSpPr>
          <p:nvPr>
            <p:ph type="sldNum" sz="quarter" idx="5"/>
          </p:nvPr>
        </p:nvSpPr>
        <p:spPr/>
        <p:txBody>
          <a:bodyPr/>
          <a:lstStyle/>
          <a:p>
            <a:fld id="{701F48D2-BA9D-4CC3-B17D-31D2EE59A7D8}" type="slidenum">
              <a:rPr lang="fi-FI" smtClean="0"/>
              <a:t>11</a:t>
            </a:fld>
            <a:endParaRPr lang="fi-FI"/>
          </a:p>
        </p:txBody>
      </p:sp>
    </p:spTree>
    <p:extLst>
      <p:ext uri="{BB962C8B-B14F-4D97-AF65-F5344CB8AC3E}">
        <p14:creationId xmlns:p14="http://schemas.microsoft.com/office/powerpoint/2010/main" val="3056531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9E90F-27A0-BA77-1B2A-8A158F3149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i-FI"/>
          </a:p>
        </p:txBody>
      </p:sp>
      <p:sp>
        <p:nvSpPr>
          <p:cNvPr id="3" name="Subtitle 2">
            <a:extLst>
              <a:ext uri="{FF2B5EF4-FFF2-40B4-BE49-F238E27FC236}">
                <a16:creationId xmlns:a16="http://schemas.microsoft.com/office/drawing/2014/main" id="{33F00408-4B82-B7C7-2110-EAE4131957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4" name="Date Placeholder 3">
            <a:extLst>
              <a:ext uri="{FF2B5EF4-FFF2-40B4-BE49-F238E27FC236}">
                <a16:creationId xmlns:a16="http://schemas.microsoft.com/office/drawing/2014/main" id="{D16CCC07-DC12-B416-2AEA-3D31955C65F1}"/>
              </a:ext>
            </a:extLst>
          </p:cNvPr>
          <p:cNvSpPr>
            <a:spLocks noGrp="1"/>
          </p:cNvSpPr>
          <p:nvPr>
            <p:ph type="dt" sz="half" idx="10"/>
          </p:nvPr>
        </p:nvSpPr>
        <p:spPr/>
        <p:txBody>
          <a:bodyPr/>
          <a:lstStyle/>
          <a:p>
            <a:fld id="{3587126C-670C-4ACB-8506-831A82F38CD7}" type="datetimeFigureOut">
              <a:rPr lang="fi-FI" smtClean="0"/>
              <a:t>28.7.2024</a:t>
            </a:fld>
            <a:endParaRPr lang="fi-FI"/>
          </a:p>
        </p:txBody>
      </p:sp>
      <p:sp>
        <p:nvSpPr>
          <p:cNvPr id="5" name="Footer Placeholder 4">
            <a:extLst>
              <a:ext uri="{FF2B5EF4-FFF2-40B4-BE49-F238E27FC236}">
                <a16:creationId xmlns:a16="http://schemas.microsoft.com/office/drawing/2014/main" id="{1CBD6D34-D78C-C7A9-7F32-3286286AC642}"/>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D756F4B0-983C-59E3-A931-A637F52309A0}"/>
              </a:ext>
            </a:extLst>
          </p:cNvPr>
          <p:cNvSpPr>
            <a:spLocks noGrp="1"/>
          </p:cNvSpPr>
          <p:nvPr>
            <p:ph type="sldNum" sz="quarter" idx="12"/>
          </p:nvPr>
        </p:nvSpPr>
        <p:spPr/>
        <p:txBody>
          <a:bodyPr/>
          <a:lstStyle/>
          <a:p>
            <a:fld id="{EF26F496-F350-4126-8BF8-E1489CE3ADAD}" type="slidenum">
              <a:rPr lang="fi-FI" smtClean="0"/>
              <a:t>‹#›</a:t>
            </a:fld>
            <a:endParaRPr lang="fi-FI"/>
          </a:p>
        </p:txBody>
      </p:sp>
    </p:spTree>
    <p:extLst>
      <p:ext uri="{BB962C8B-B14F-4D97-AF65-F5344CB8AC3E}">
        <p14:creationId xmlns:p14="http://schemas.microsoft.com/office/powerpoint/2010/main" val="637903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021C2-9144-6A86-5824-804F5B1B467D}"/>
              </a:ext>
            </a:extLst>
          </p:cNvPr>
          <p:cNvSpPr>
            <a:spLocks noGrp="1"/>
          </p:cNvSpPr>
          <p:nvPr>
            <p:ph type="title"/>
          </p:nvPr>
        </p:nvSpPr>
        <p:spPr/>
        <p:txBody>
          <a:bodyPr/>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D5122732-75E5-3FBF-E4FA-83E380DAAF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18A08E4E-15FB-BBD3-E001-8CF6337C815E}"/>
              </a:ext>
            </a:extLst>
          </p:cNvPr>
          <p:cNvSpPr>
            <a:spLocks noGrp="1"/>
          </p:cNvSpPr>
          <p:nvPr>
            <p:ph type="dt" sz="half" idx="10"/>
          </p:nvPr>
        </p:nvSpPr>
        <p:spPr/>
        <p:txBody>
          <a:bodyPr/>
          <a:lstStyle/>
          <a:p>
            <a:fld id="{3587126C-670C-4ACB-8506-831A82F38CD7}" type="datetimeFigureOut">
              <a:rPr lang="fi-FI" smtClean="0"/>
              <a:t>28.7.2024</a:t>
            </a:fld>
            <a:endParaRPr lang="fi-FI"/>
          </a:p>
        </p:txBody>
      </p:sp>
      <p:sp>
        <p:nvSpPr>
          <p:cNvPr id="5" name="Footer Placeholder 4">
            <a:extLst>
              <a:ext uri="{FF2B5EF4-FFF2-40B4-BE49-F238E27FC236}">
                <a16:creationId xmlns:a16="http://schemas.microsoft.com/office/drawing/2014/main" id="{1AA73170-CFF4-1B7A-1FF7-0E3FC35A38F5}"/>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45912E3F-ABFA-BD75-3481-BA7FA5A16E86}"/>
              </a:ext>
            </a:extLst>
          </p:cNvPr>
          <p:cNvSpPr>
            <a:spLocks noGrp="1"/>
          </p:cNvSpPr>
          <p:nvPr>
            <p:ph type="sldNum" sz="quarter" idx="12"/>
          </p:nvPr>
        </p:nvSpPr>
        <p:spPr/>
        <p:txBody>
          <a:bodyPr/>
          <a:lstStyle/>
          <a:p>
            <a:fld id="{EF26F496-F350-4126-8BF8-E1489CE3ADAD}" type="slidenum">
              <a:rPr lang="fi-FI" smtClean="0"/>
              <a:t>‹#›</a:t>
            </a:fld>
            <a:endParaRPr lang="fi-FI"/>
          </a:p>
        </p:txBody>
      </p:sp>
    </p:spTree>
    <p:extLst>
      <p:ext uri="{BB962C8B-B14F-4D97-AF65-F5344CB8AC3E}">
        <p14:creationId xmlns:p14="http://schemas.microsoft.com/office/powerpoint/2010/main" val="3347910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BD5DF3-1CBB-4DA5-F9A7-1F4C4437658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803150B0-6B19-7587-92B0-D213F00AD3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61B675F8-E21C-0597-2AB8-1603FD15C45D}"/>
              </a:ext>
            </a:extLst>
          </p:cNvPr>
          <p:cNvSpPr>
            <a:spLocks noGrp="1"/>
          </p:cNvSpPr>
          <p:nvPr>
            <p:ph type="dt" sz="half" idx="10"/>
          </p:nvPr>
        </p:nvSpPr>
        <p:spPr/>
        <p:txBody>
          <a:bodyPr/>
          <a:lstStyle/>
          <a:p>
            <a:fld id="{3587126C-670C-4ACB-8506-831A82F38CD7}" type="datetimeFigureOut">
              <a:rPr lang="fi-FI" smtClean="0"/>
              <a:t>28.7.2024</a:t>
            </a:fld>
            <a:endParaRPr lang="fi-FI"/>
          </a:p>
        </p:txBody>
      </p:sp>
      <p:sp>
        <p:nvSpPr>
          <p:cNvPr id="5" name="Footer Placeholder 4">
            <a:extLst>
              <a:ext uri="{FF2B5EF4-FFF2-40B4-BE49-F238E27FC236}">
                <a16:creationId xmlns:a16="http://schemas.microsoft.com/office/drawing/2014/main" id="{70F27084-0F47-1FC9-C70A-E3D422681D3C}"/>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DA6DBBA4-38B6-90AD-2BFE-79ACCF44F0C7}"/>
              </a:ext>
            </a:extLst>
          </p:cNvPr>
          <p:cNvSpPr>
            <a:spLocks noGrp="1"/>
          </p:cNvSpPr>
          <p:nvPr>
            <p:ph type="sldNum" sz="quarter" idx="12"/>
          </p:nvPr>
        </p:nvSpPr>
        <p:spPr/>
        <p:txBody>
          <a:bodyPr/>
          <a:lstStyle/>
          <a:p>
            <a:fld id="{EF26F496-F350-4126-8BF8-E1489CE3ADAD}" type="slidenum">
              <a:rPr lang="fi-FI" smtClean="0"/>
              <a:t>‹#›</a:t>
            </a:fld>
            <a:endParaRPr lang="fi-FI"/>
          </a:p>
        </p:txBody>
      </p:sp>
    </p:spTree>
    <p:extLst>
      <p:ext uri="{BB962C8B-B14F-4D97-AF65-F5344CB8AC3E}">
        <p14:creationId xmlns:p14="http://schemas.microsoft.com/office/powerpoint/2010/main" val="1790860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6BFDE-12B7-24FF-782E-F1913F3DCF44}"/>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4F60AFB6-66E7-E311-E2AC-FCAF584A7F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15276CCB-BFE4-D40E-1322-874EFDE6DA38}"/>
              </a:ext>
            </a:extLst>
          </p:cNvPr>
          <p:cNvSpPr>
            <a:spLocks noGrp="1"/>
          </p:cNvSpPr>
          <p:nvPr>
            <p:ph type="dt" sz="half" idx="10"/>
          </p:nvPr>
        </p:nvSpPr>
        <p:spPr/>
        <p:txBody>
          <a:bodyPr/>
          <a:lstStyle/>
          <a:p>
            <a:fld id="{3587126C-670C-4ACB-8506-831A82F38CD7}" type="datetimeFigureOut">
              <a:rPr lang="fi-FI" smtClean="0"/>
              <a:t>28.7.2024</a:t>
            </a:fld>
            <a:endParaRPr lang="fi-FI"/>
          </a:p>
        </p:txBody>
      </p:sp>
      <p:sp>
        <p:nvSpPr>
          <p:cNvPr id="5" name="Footer Placeholder 4">
            <a:extLst>
              <a:ext uri="{FF2B5EF4-FFF2-40B4-BE49-F238E27FC236}">
                <a16:creationId xmlns:a16="http://schemas.microsoft.com/office/drawing/2014/main" id="{649AF28F-6512-0C74-DB2D-A03D19DA5B1C}"/>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8D0EC037-162D-A60D-F4C4-1B1E026C93FF}"/>
              </a:ext>
            </a:extLst>
          </p:cNvPr>
          <p:cNvSpPr>
            <a:spLocks noGrp="1"/>
          </p:cNvSpPr>
          <p:nvPr>
            <p:ph type="sldNum" sz="quarter" idx="12"/>
          </p:nvPr>
        </p:nvSpPr>
        <p:spPr/>
        <p:txBody>
          <a:bodyPr/>
          <a:lstStyle/>
          <a:p>
            <a:fld id="{EF26F496-F350-4126-8BF8-E1489CE3ADAD}" type="slidenum">
              <a:rPr lang="fi-FI" smtClean="0"/>
              <a:t>‹#›</a:t>
            </a:fld>
            <a:endParaRPr lang="fi-FI"/>
          </a:p>
        </p:txBody>
      </p:sp>
    </p:spTree>
    <p:extLst>
      <p:ext uri="{BB962C8B-B14F-4D97-AF65-F5344CB8AC3E}">
        <p14:creationId xmlns:p14="http://schemas.microsoft.com/office/powerpoint/2010/main" val="284314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94130-D7E2-B7D6-8003-9D0F7F3606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i-FI"/>
          </a:p>
        </p:txBody>
      </p:sp>
      <p:sp>
        <p:nvSpPr>
          <p:cNvPr id="3" name="Text Placeholder 2">
            <a:extLst>
              <a:ext uri="{FF2B5EF4-FFF2-40B4-BE49-F238E27FC236}">
                <a16:creationId xmlns:a16="http://schemas.microsoft.com/office/drawing/2014/main" id="{E607C50B-0A6D-68CD-1E32-5ABCD8F57F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452A8A-3649-042E-5B40-2793C1A48A0C}"/>
              </a:ext>
            </a:extLst>
          </p:cNvPr>
          <p:cNvSpPr>
            <a:spLocks noGrp="1"/>
          </p:cNvSpPr>
          <p:nvPr>
            <p:ph type="dt" sz="half" idx="10"/>
          </p:nvPr>
        </p:nvSpPr>
        <p:spPr/>
        <p:txBody>
          <a:bodyPr/>
          <a:lstStyle/>
          <a:p>
            <a:fld id="{3587126C-670C-4ACB-8506-831A82F38CD7}" type="datetimeFigureOut">
              <a:rPr lang="fi-FI" smtClean="0"/>
              <a:t>28.7.2024</a:t>
            </a:fld>
            <a:endParaRPr lang="fi-FI"/>
          </a:p>
        </p:txBody>
      </p:sp>
      <p:sp>
        <p:nvSpPr>
          <p:cNvPr id="5" name="Footer Placeholder 4">
            <a:extLst>
              <a:ext uri="{FF2B5EF4-FFF2-40B4-BE49-F238E27FC236}">
                <a16:creationId xmlns:a16="http://schemas.microsoft.com/office/drawing/2014/main" id="{022D0351-AE88-A5F0-33C4-718FA5B9ACE8}"/>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DDDB11CB-1632-CB72-9C4D-CFCDA83E5F11}"/>
              </a:ext>
            </a:extLst>
          </p:cNvPr>
          <p:cNvSpPr>
            <a:spLocks noGrp="1"/>
          </p:cNvSpPr>
          <p:nvPr>
            <p:ph type="sldNum" sz="quarter" idx="12"/>
          </p:nvPr>
        </p:nvSpPr>
        <p:spPr/>
        <p:txBody>
          <a:bodyPr/>
          <a:lstStyle/>
          <a:p>
            <a:fld id="{EF26F496-F350-4126-8BF8-E1489CE3ADAD}" type="slidenum">
              <a:rPr lang="fi-FI" smtClean="0"/>
              <a:t>‹#›</a:t>
            </a:fld>
            <a:endParaRPr lang="fi-FI"/>
          </a:p>
        </p:txBody>
      </p:sp>
    </p:spTree>
    <p:extLst>
      <p:ext uri="{BB962C8B-B14F-4D97-AF65-F5344CB8AC3E}">
        <p14:creationId xmlns:p14="http://schemas.microsoft.com/office/powerpoint/2010/main" val="2481427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76150-F100-1D59-631A-ED8FBF8A5335}"/>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5196334D-5C07-9C4A-03F8-E648E63B3B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a:extLst>
              <a:ext uri="{FF2B5EF4-FFF2-40B4-BE49-F238E27FC236}">
                <a16:creationId xmlns:a16="http://schemas.microsoft.com/office/drawing/2014/main" id="{1F44CAA9-A02A-2DE2-BD6D-8F985EE23F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15416E91-6E50-8459-98A8-6B6DF5D41D12}"/>
              </a:ext>
            </a:extLst>
          </p:cNvPr>
          <p:cNvSpPr>
            <a:spLocks noGrp="1"/>
          </p:cNvSpPr>
          <p:nvPr>
            <p:ph type="dt" sz="half" idx="10"/>
          </p:nvPr>
        </p:nvSpPr>
        <p:spPr/>
        <p:txBody>
          <a:bodyPr/>
          <a:lstStyle/>
          <a:p>
            <a:fld id="{3587126C-670C-4ACB-8506-831A82F38CD7}" type="datetimeFigureOut">
              <a:rPr lang="fi-FI" smtClean="0"/>
              <a:t>28.7.2024</a:t>
            </a:fld>
            <a:endParaRPr lang="fi-FI"/>
          </a:p>
        </p:txBody>
      </p:sp>
      <p:sp>
        <p:nvSpPr>
          <p:cNvPr id="6" name="Footer Placeholder 5">
            <a:extLst>
              <a:ext uri="{FF2B5EF4-FFF2-40B4-BE49-F238E27FC236}">
                <a16:creationId xmlns:a16="http://schemas.microsoft.com/office/drawing/2014/main" id="{E52395C8-FED5-D91F-77EC-33B96CC7BD56}"/>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B45976A6-ACD6-609F-7535-9A4497062C16}"/>
              </a:ext>
            </a:extLst>
          </p:cNvPr>
          <p:cNvSpPr>
            <a:spLocks noGrp="1"/>
          </p:cNvSpPr>
          <p:nvPr>
            <p:ph type="sldNum" sz="quarter" idx="12"/>
          </p:nvPr>
        </p:nvSpPr>
        <p:spPr/>
        <p:txBody>
          <a:bodyPr/>
          <a:lstStyle/>
          <a:p>
            <a:fld id="{EF26F496-F350-4126-8BF8-E1489CE3ADAD}" type="slidenum">
              <a:rPr lang="fi-FI" smtClean="0"/>
              <a:t>‹#›</a:t>
            </a:fld>
            <a:endParaRPr lang="fi-FI"/>
          </a:p>
        </p:txBody>
      </p:sp>
    </p:spTree>
    <p:extLst>
      <p:ext uri="{BB962C8B-B14F-4D97-AF65-F5344CB8AC3E}">
        <p14:creationId xmlns:p14="http://schemas.microsoft.com/office/powerpoint/2010/main" val="4140481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84722-DF54-8253-7F50-066004D17BCD}"/>
              </a:ext>
            </a:extLst>
          </p:cNvPr>
          <p:cNvSpPr>
            <a:spLocks noGrp="1"/>
          </p:cNvSpPr>
          <p:nvPr>
            <p:ph type="title"/>
          </p:nvPr>
        </p:nvSpPr>
        <p:spPr>
          <a:xfrm>
            <a:off x="839788" y="365125"/>
            <a:ext cx="10515600" cy="1325563"/>
          </a:xfrm>
        </p:spPr>
        <p:txBody>
          <a:bodyPr/>
          <a:lstStyle/>
          <a:p>
            <a:r>
              <a:rPr lang="en-US"/>
              <a:t>Click to edit Master title style</a:t>
            </a:r>
            <a:endParaRPr lang="fi-FI"/>
          </a:p>
        </p:txBody>
      </p:sp>
      <p:sp>
        <p:nvSpPr>
          <p:cNvPr id="3" name="Text Placeholder 2">
            <a:extLst>
              <a:ext uri="{FF2B5EF4-FFF2-40B4-BE49-F238E27FC236}">
                <a16:creationId xmlns:a16="http://schemas.microsoft.com/office/drawing/2014/main" id="{37EF68CA-E782-E3DC-862C-436307278A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176CAF-0A1E-B833-5F75-CBE5A28C61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a:extLst>
              <a:ext uri="{FF2B5EF4-FFF2-40B4-BE49-F238E27FC236}">
                <a16:creationId xmlns:a16="http://schemas.microsoft.com/office/drawing/2014/main" id="{7F42956D-80D7-30A6-9B2E-53491BC292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E7C4AE-CE03-5365-8DB5-A41A4E1FCC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a:extLst>
              <a:ext uri="{FF2B5EF4-FFF2-40B4-BE49-F238E27FC236}">
                <a16:creationId xmlns:a16="http://schemas.microsoft.com/office/drawing/2014/main" id="{4BEF7013-0246-5F2F-DF55-43F5EB25C020}"/>
              </a:ext>
            </a:extLst>
          </p:cNvPr>
          <p:cNvSpPr>
            <a:spLocks noGrp="1"/>
          </p:cNvSpPr>
          <p:nvPr>
            <p:ph type="dt" sz="half" idx="10"/>
          </p:nvPr>
        </p:nvSpPr>
        <p:spPr/>
        <p:txBody>
          <a:bodyPr/>
          <a:lstStyle/>
          <a:p>
            <a:fld id="{3587126C-670C-4ACB-8506-831A82F38CD7}" type="datetimeFigureOut">
              <a:rPr lang="fi-FI" smtClean="0"/>
              <a:t>28.7.2024</a:t>
            </a:fld>
            <a:endParaRPr lang="fi-FI"/>
          </a:p>
        </p:txBody>
      </p:sp>
      <p:sp>
        <p:nvSpPr>
          <p:cNvPr id="8" name="Footer Placeholder 7">
            <a:extLst>
              <a:ext uri="{FF2B5EF4-FFF2-40B4-BE49-F238E27FC236}">
                <a16:creationId xmlns:a16="http://schemas.microsoft.com/office/drawing/2014/main" id="{E4827828-FBB1-534F-B3BD-A6DC6B6E70C7}"/>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A84E6391-055F-F548-F3CA-03B2279172BE}"/>
              </a:ext>
            </a:extLst>
          </p:cNvPr>
          <p:cNvSpPr>
            <a:spLocks noGrp="1"/>
          </p:cNvSpPr>
          <p:nvPr>
            <p:ph type="sldNum" sz="quarter" idx="12"/>
          </p:nvPr>
        </p:nvSpPr>
        <p:spPr/>
        <p:txBody>
          <a:bodyPr/>
          <a:lstStyle/>
          <a:p>
            <a:fld id="{EF26F496-F350-4126-8BF8-E1489CE3ADAD}" type="slidenum">
              <a:rPr lang="fi-FI" smtClean="0"/>
              <a:t>‹#›</a:t>
            </a:fld>
            <a:endParaRPr lang="fi-FI"/>
          </a:p>
        </p:txBody>
      </p:sp>
    </p:spTree>
    <p:extLst>
      <p:ext uri="{BB962C8B-B14F-4D97-AF65-F5344CB8AC3E}">
        <p14:creationId xmlns:p14="http://schemas.microsoft.com/office/powerpoint/2010/main" val="3689365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23051-B4BA-1027-11A1-9235A819AD0E}"/>
              </a:ext>
            </a:extLst>
          </p:cNvPr>
          <p:cNvSpPr>
            <a:spLocks noGrp="1"/>
          </p:cNvSpPr>
          <p:nvPr>
            <p:ph type="title"/>
          </p:nvPr>
        </p:nvSpPr>
        <p:spPr/>
        <p:txBody>
          <a:bodyPr/>
          <a:lstStyle/>
          <a:p>
            <a:r>
              <a:rPr lang="en-US"/>
              <a:t>Click to edit Master title style</a:t>
            </a:r>
            <a:endParaRPr lang="fi-FI"/>
          </a:p>
        </p:txBody>
      </p:sp>
      <p:sp>
        <p:nvSpPr>
          <p:cNvPr id="3" name="Date Placeholder 2">
            <a:extLst>
              <a:ext uri="{FF2B5EF4-FFF2-40B4-BE49-F238E27FC236}">
                <a16:creationId xmlns:a16="http://schemas.microsoft.com/office/drawing/2014/main" id="{A213D1E3-11D2-D29D-6916-DA0D7A329038}"/>
              </a:ext>
            </a:extLst>
          </p:cNvPr>
          <p:cNvSpPr>
            <a:spLocks noGrp="1"/>
          </p:cNvSpPr>
          <p:nvPr>
            <p:ph type="dt" sz="half" idx="10"/>
          </p:nvPr>
        </p:nvSpPr>
        <p:spPr/>
        <p:txBody>
          <a:bodyPr/>
          <a:lstStyle/>
          <a:p>
            <a:fld id="{3587126C-670C-4ACB-8506-831A82F38CD7}" type="datetimeFigureOut">
              <a:rPr lang="fi-FI" smtClean="0"/>
              <a:t>28.7.2024</a:t>
            </a:fld>
            <a:endParaRPr lang="fi-FI"/>
          </a:p>
        </p:txBody>
      </p:sp>
      <p:sp>
        <p:nvSpPr>
          <p:cNvPr id="4" name="Footer Placeholder 3">
            <a:extLst>
              <a:ext uri="{FF2B5EF4-FFF2-40B4-BE49-F238E27FC236}">
                <a16:creationId xmlns:a16="http://schemas.microsoft.com/office/drawing/2014/main" id="{6385DB0E-ADF2-8673-6D04-AC92098E6031}"/>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9B0FF021-EB6E-597D-071B-0359BB3E02A5}"/>
              </a:ext>
            </a:extLst>
          </p:cNvPr>
          <p:cNvSpPr>
            <a:spLocks noGrp="1"/>
          </p:cNvSpPr>
          <p:nvPr>
            <p:ph type="sldNum" sz="quarter" idx="12"/>
          </p:nvPr>
        </p:nvSpPr>
        <p:spPr/>
        <p:txBody>
          <a:bodyPr/>
          <a:lstStyle/>
          <a:p>
            <a:fld id="{EF26F496-F350-4126-8BF8-E1489CE3ADAD}" type="slidenum">
              <a:rPr lang="fi-FI" smtClean="0"/>
              <a:t>‹#›</a:t>
            </a:fld>
            <a:endParaRPr lang="fi-FI"/>
          </a:p>
        </p:txBody>
      </p:sp>
    </p:spTree>
    <p:extLst>
      <p:ext uri="{BB962C8B-B14F-4D97-AF65-F5344CB8AC3E}">
        <p14:creationId xmlns:p14="http://schemas.microsoft.com/office/powerpoint/2010/main" val="22196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4713F7-EFD7-89FB-25D3-F19F50462FCB}"/>
              </a:ext>
            </a:extLst>
          </p:cNvPr>
          <p:cNvSpPr>
            <a:spLocks noGrp="1"/>
          </p:cNvSpPr>
          <p:nvPr>
            <p:ph type="dt" sz="half" idx="10"/>
          </p:nvPr>
        </p:nvSpPr>
        <p:spPr/>
        <p:txBody>
          <a:bodyPr/>
          <a:lstStyle/>
          <a:p>
            <a:fld id="{3587126C-670C-4ACB-8506-831A82F38CD7}" type="datetimeFigureOut">
              <a:rPr lang="fi-FI" smtClean="0"/>
              <a:t>28.7.2024</a:t>
            </a:fld>
            <a:endParaRPr lang="fi-FI"/>
          </a:p>
        </p:txBody>
      </p:sp>
      <p:sp>
        <p:nvSpPr>
          <p:cNvPr id="3" name="Footer Placeholder 2">
            <a:extLst>
              <a:ext uri="{FF2B5EF4-FFF2-40B4-BE49-F238E27FC236}">
                <a16:creationId xmlns:a16="http://schemas.microsoft.com/office/drawing/2014/main" id="{DB9B3443-6ABD-ECD5-E681-77296DBCD98E}"/>
              </a:ext>
            </a:extLst>
          </p:cNvPr>
          <p:cNvSpPr>
            <a:spLocks noGrp="1"/>
          </p:cNvSpPr>
          <p:nvPr>
            <p:ph type="ftr" sz="quarter" idx="11"/>
          </p:nvPr>
        </p:nvSpPr>
        <p:spPr/>
        <p:txBody>
          <a:bodyPr/>
          <a:lstStyle/>
          <a:p>
            <a:endParaRPr lang="fi-FI"/>
          </a:p>
        </p:txBody>
      </p:sp>
      <p:sp>
        <p:nvSpPr>
          <p:cNvPr id="4" name="Slide Number Placeholder 3">
            <a:extLst>
              <a:ext uri="{FF2B5EF4-FFF2-40B4-BE49-F238E27FC236}">
                <a16:creationId xmlns:a16="http://schemas.microsoft.com/office/drawing/2014/main" id="{BE8131BC-A0EA-B60B-2F23-994B3F0BF8D5}"/>
              </a:ext>
            </a:extLst>
          </p:cNvPr>
          <p:cNvSpPr>
            <a:spLocks noGrp="1"/>
          </p:cNvSpPr>
          <p:nvPr>
            <p:ph type="sldNum" sz="quarter" idx="12"/>
          </p:nvPr>
        </p:nvSpPr>
        <p:spPr/>
        <p:txBody>
          <a:bodyPr/>
          <a:lstStyle/>
          <a:p>
            <a:fld id="{EF26F496-F350-4126-8BF8-E1489CE3ADAD}" type="slidenum">
              <a:rPr lang="fi-FI" smtClean="0"/>
              <a:t>‹#›</a:t>
            </a:fld>
            <a:endParaRPr lang="fi-FI"/>
          </a:p>
        </p:txBody>
      </p:sp>
    </p:spTree>
    <p:extLst>
      <p:ext uri="{BB962C8B-B14F-4D97-AF65-F5344CB8AC3E}">
        <p14:creationId xmlns:p14="http://schemas.microsoft.com/office/powerpoint/2010/main" val="1942514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06C2E-BF11-BB8C-A732-C9E37E3696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Content Placeholder 2">
            <a:extLst>
              <a:ext uri="{FF2B5EF4-FFF2-40B4-BE49-F238E27FC236}">
                <a16:creationId xmlns:a16="http://schemas.microsoft.com/office/drawing/2014/main" id="{63947A74-3924-6E0A-3FC7-5DD8374CB9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a:extLst>
              <a:ext uri="{FF2B5EF4-FFF2-40B4-BE49-F238E27FC236}">
                <a16:creationId xmlns:a16="http://schemas.microsoft.com/office/drawing/2014/main" id="{9A856A0D-21BA-01AB-19EB-E052187207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3901A9-86F3-1AB3-DE8B-FE6A9FF815DA}"/>
              </a:ext>
            </a:extLst>
          </p:cNvPr>
          <p:cNvSpPr>
            <a:spLocks noGrp="1"/>
          </p:cNvSpPr>
          <p:nvPr>
            <p:ph type="dt" sz="half" idx="10"/>
          </p:nvPr>
        </p:nvSpPr>
        <p:spPr/>
        <p:txBody>
          <a:bodyPr/>
          <a:lstStyle/>
          <a:p>
            <a:fld id="{3587126C-670C-4ACB-8506-831A82F38CD7}" type="datetimeFigureOut">
              <a:rPr lang="fi-FI" smtClean="0"/>
              <a:t>28.7.2024</a:t>
            </a:fld>
            <a:endParaRPr lang="fi-FI"/>
          </a:p>
        </p:txBody>
      </p:sp>
      <p:sp>
        <p:nvSpPr>
          <p:cNvPr id="6" name="Footer Placeholder 5">
            <a:extLst>
              <a:ext uri="{FF2B5EF4-FFF2-40B4-BE49-F238E27FC236}">
                <a16:creationId xmlns:a16="http://schemas.microsoft.com/office/drawing/2014/main" id="{AC92817D-1F3B-E7BD-C393-F04B3B88D0E9}"/>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44FBA209-2F5A-25F6-AD89-300633623823}"/>
              </a:ext>
            </a:extLst>
          </p:cNvPr>
          <p:cNvSpPr>
            <a:spLocks noGrp="1"/>
          </p:cNvSpPr>
          <p:nvPr>
            <p:ph type="sldNum" sz="quarter" idx="12"/>
          </p:nvPr>
        </p:nvSpPr>
        <p:spPr/>
        <p:txBody>
          <a:bodyPr/>
          <a:lstStyle/>
          <a:p>
            <a:fld id="{EF26F496-F350-4126-8BF8-E1489CE3ADAD}" type="slidenum">
              <a:rPr lang="fi-FI" smtClean="0"/>
              <a:t>‹#›</a:t>
            </a:fld>
            <a:endParaRPr lang="fi-FI"/>
          </a:p>
        </p:txBody>
      </p:sp>
    </p:spTree>
    <p:extLst>
      <p:ext uri="{BB962C8B-B14F-4D97-AF65-F5344CB8AC3E}">
        <p14:creationId xmlns:p14="http://schemas.microsoft.com/office/powerpoint/2010/main" val="4233540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CAD9E-C5BB-7F6D-FE5A-E2A9242801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Picture Placeholder 2">
            <a:extLst>
              <a:ext uri="{FF2B5EF4-FFF2-40B4-BE49-F238E27FC236}">
                <a16:creationId xmlns:a16="http://schemas.microsoft.com/office/drawing/2014/main" id="{44A7D386-15B6-0392-2E2F-59113406DC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a:extLst>
              <a:ext uri="{FF2B5EF4-FFF2-40B4-BE49-F238E27FC236}">
                <a16:creationId xmlns:a16="http://schemas.microsoft.com/office/drawing/2014/main" id="{DCEC3D1F-EB62-F95A-5843-A3BC117A5E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E5C82F-577A-A475-D753-CD9A97A60570}"/>
              </a:ext>
            </a:extLst>
          </p:cNvPr>
          <p:cNvSpPr>
            <a:spLocks noGrp="1"/>
          </p:cNvSpPr>
          <p:nvPr>
            <p:ph type="dt" sz="half" idx="10"/>
          </p:nvPr>
        </p:nvSpPr>
        <p:spPr/>
        <p:txBody>
          <a:bodyPr/>
          <a:lstStyle/>
          <a:p>
            <a:fld id="{3587126C-670C-4ACB-8506-831A82F38CD7}" type="datetimeFigureOut">
              <a:rPr lang="fi-FI" smtClean="0"/>
              <a:t>28.7.2024</a:t>
            </a:fld>
            <a:endParaRPr lang="fi-FI"/>
          </a:p>
        </p:txBody>
      </p:sp>
      <p:sp>
        <p:nvSpPr>
          <p:cNvPr id="6" name="Footer Placeholder 5">
            <a:extLst>
              <a:ext uri="{FF2B5EF4-FFF2-40B4-BE49-F238E27FC236}">
                <a16:creationId xmlns:a16="http://schemas.microsoft.com/office/drawing/2014/main" id="{CB15D2E5-9922-803F-50E4-C95580E99A42}"/>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ED1416D9-3CCF-6F65-BF1A-E32EDD1E8735}"/>
              </a:ext>
            </a:extLst>
          </p:cNvPr>
          <p:cNvSpPr>
            <a:spLocks noGrp="1"/>
          </p:cNvSpPr>
          <p:nvPr>
            <p:ph type="sldNum" sz="quarter" idx="12"/>
          </p:nvPr>
        </p:nvSpPr>
        <p:spPr/>
        <p:txBody>
          <a:bodyPr/>
          <a:lstStyle/>
          <a:p>
            <a:fld id="{EF26F496-F350-4126-8BF8-E1489CE3ADAD}" type="slidenum">
              <a:rPr lang="fi-FI" smtClean="0"/>
              <a:t>‹#›</a:t>
            </a:fld>
            <a:endParaRPr lang="fi-FI"/>
          </a:p>
        </p:txBody>
      </p:sp>
    </p:spTree>
    <p:extLst>
      <p:ext uri="{BB962C8B-B14F-4D97-AF65-F5344CB8AC3E}">
        <p14:creationId xmlns:p14="http://schemas.microsoft.com/office/powerpoint/2010/main" val="3280362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37F016-C619-7E56-DD1B-0EC3578D29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i-FI"/>
          </a:p>
        </p:txBody>
      </p:sp>
      <p:sp>
        <p:nvSpPr>
          <p:cNvPr id="3" name="Text Placeholder 2">
            <a:extLst>
              <a:ext uri="{FF2B5EF4-FFF2-40B4-BE49-F238E27FC236}">
                <a16:creationId xmlns:a16="http://schemas.microsoft.com/office/drawing/2014/main" id="{AF962609-1E36-81AB-3F20-A87844EAD5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D635D26D-1894-CEF7-7EE5-0CD474CEF3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87126C-670C-4ACB-8506-831A82F38CD7}" type="datetimeFigureOut">
              <a:rPr lang="fi-FI" smtClean="0"/>
              <a:t>28.7.2024</a:t>
            </a:fld>
            <a:endParaRPr lang="fi-FI"/>
          </a:p>
        </p:txBody>
      </p:sp>
      <p:sp>
        <p:nvSpPr>
          <p:cNvPr id="5" name="Footer Placeholder 4">
            <a:extLst>
              <a:ext uri="{FF2B5EF4-FFF2-40B4-BE49-F238E27FC236}">
                <a16:creationId xmlns:a16="http://schemas.microsoft.com/office/drawing/2014/main" id="{57479343-E95C-CA4F-A3DD-22BB408F13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a:extLst>
              <a:ext uri="{FF2B5EF4-FFF2-40B4-BE49-F238E27FC236}">
                <a16:creationId xmlns:a16="http://schemas.microsoft.com/office/drawing/2014/main" id="{78FB1D07-46D7-61F8-7C2E-81AA8166E1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26F496-F350-4126-8BF8-E1489CE3ADAD}" type="slidenum">
              <a:rPr lang="fi-FI" smtClean="0"/>
              <a:t>‹#›</a:t>
            </a:fld>
            <a:endParaRPr lang="fi-FI"/>
          </a:p>
        </p:txBody>
      </p:sp>
    </p:spTree>
    <p:extLst>
      <p:ext uri="{BB962C8B-B14F-4D97-AF65-F5344CB8AC3E}">
        <p14:creationId xmlns:p14="http://schemas.microsoft.com/office/powerpoint/2010/main" val="4159392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emf"/><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emf"/><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hyperlink" Target="https://quizizz.com/embed/quiz/66951186535d3bca28c10f0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56DB6"/>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166DBB4-A6C8-5899-8507-0BE5C8B7B6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3669" y="1220544"/>
            <a:ext cx="5509198" cy="951156"/>
          </a:xfrm>
          <a:prstGeom prst="rect">
            <a:avLst/>
          </a:prstGeom>
        </p:spPr>
      </p:pic>
      <p:sp>
        <p:nvSpPr>
          <p:cNvPr id="9" name="TextBox 8">
            <a:extLst>
              <a:ext uri="{FF2B5EF4-FFF2-40B4-BE49-F238E27FC236}">
                <a16:creationId xmlns:a16="http://schemas.microsoft.com/office/drawing/2014/main" id="{E566E91B-69F9-C52E-CA99-6C0C3BD93CAC}"/>
              </a:ext>
            </a:extLst>
          </p:cNvPr>
          <p:cNvSpPr txBox="1"/>
          <p:nvPr/>
        </p:nvSpPr>
        <p:spPr>
          <a:xfrm>
            <a:off x="2915587" y="2674487"/>
            <a:ext cx="9658472" cy="584775"/>
          </a:xfrm>
          <a:prstGeom prst="rect">
            <a:avLst/>
          </a:prstGeom>
          <a:noFill/>
        </p:spPr>
        <p:txBody>
          <a:bodyPr wrap="square" rtlCol="0">
            <a:spAutoFit/>
          </a:bodyPr>
          <a:lstStyle/>
          <a:p>
            <a:r>
              <a:rPr lang="fi-FI" sz="3200" dirty="0">
                <a:solidFill>
                  <a:schemeClr val="bg1"/>
                </a:solidFill>
              </a:rPr>
              <a:t>4.1. LASTEN TAITOHARJOITTELU </a:t>
            </a:r>
            <a:endParaRPr lang="fi-FI" sz="3200" dirty="0">
              <a:solidFill>
                <a:schemeClr val="bg1"/>
              </a:solidFill>
              <a:latin typeface="Kenyan Coffee Rg" panose="02000608020200010104" pitchFamily="2" charset="0"/>
            </a:endParaRPr>
          </a:p>
        </p:txBody>
      </p:sp>
      <p:sp>
        <p:nvSpPr>
          <p:cNvPr id="2" name="Rectangle 1">
            <a:extLst>
              <a:ext uri="{FF2B5EF4-FFF2-40B4-BE49-F238E27FC236}">
                <a16:creationId xmlns:a16="http://schemas.microsoft.com/office/drawing/2014/main" id="{4A67A94A-FB7F-401F-8E74-7ADA22EC83CC}"/>
              </a:ext>
            </a:extLst>
          </p:cNvPr>
          <p:cNvSpPr/>
          <p:nvPr/>
        </p:nvSpPr>
        <p:spPr>
          <a:xfrm>
            <a:off x="2915587" y="4085435"/>
            <a:ext cx="5727252" cy="1200329"/>
          </a:xfrm>
          <a:prstGeom prst="rect">
            <a:avLst/>
          </a:prstGeom>
        </p:spPr>
        <p:txBody>
          <a:bodyPr wrap="square">
            <a:spAutoFit/>
          </a:bodyPr>
          <a:lstStyle/>
          <a:p>
            <a:r>
              <a:rPr lang="fi-FI" sz="2400" dirty="0">
                <a:solidFill>
                  <a:prstClr val="white"/>
                </a:solidFill>
                <a:latin typeface="Kenyan Coffee Rg" panose="02000608020200010104" pitchFamily="2" charset="0"/>
              </a:rPr>
              <a:t>Urheiluvalmennuksen, liikunnan ja kuntoutuksen oppi- ja ammattikirjoja jo vuodesta 1978</a:t>
            </a:r>
            <a:endParaRPr lang="fi-FI" dirty="0"/>
          </a:p>
        </p:txBody>
      </p:sp>
    </p:spTree>
    <p:extLst>
      <p:ext uri="{BB962C8B-B14F-4D97-AF65-F5344CB8AC3E}">
        <p14:creationId xmlns:p14="http://schemas.microsoft.com/office/powerpoint/2010/main" val="84718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4" name="TextBox 3">
            <a:extLst>
              <a:ext uri="{FF2B5EF4-FFF2-40B4-BE49-F238E27FC236}">
                <a16:creationId xmlns:a16="http://schemas.microsoft.com/office/drawing/2014/main" id="{732986F7-164B-4D6A-BB9E-14B4226600BD}"/>
              </a:ext>
            </a:extLst>
          </p:cNvPr>
          <p:cNvSpPr txBox="1"/>
          <p:nvPr/>
        </p:nvSpPr>
        <p:spPr>
          <a:xfrm>
            <a:off x="786202" y="410638"/>
            <a:ext cx="10681120" cy="523220"/>
          </a:xfrm>
          <a:prstGeom prst="rect">
            <a:avLst/>
          </a:prstGeom>
          <a:noFill/>
        </p:spPr>
        <p:txBody>
          <a:bodyPr wrap="square" rtlCol="0">
            <a:spAutoFit/>
          </a:bodyPr>
          <a:lstStyle/>
          <a:p>
            <a:r>
              <a:rPr lang="fi-FI" sz="2800" dirty="0">
                <a:solidFill>
                  <a:srgbClr val="056DB6"/>
                </a:solidFill>
              </a:rPr>
              <a:t>TÄRKEIMMÄT PERUSLIIKUNTATAIDOT (GALLAHUE &amp; DONNELLY 2007)</a:t>
            </a:r>
            <a:endParaRPr lang="fi-FI" sz="2800" dirty="0">
              <a:solidFill>
                <a:srgbClr val="056DB6"/>
              </a:solidFill>
              <a:latin typeface="Kenyan Coffee Rg" panose="02000608020200010104" pitchFamily="2" charset="0"/>
            </a:endParaRPr>
          </a:p>
        </p:txBody>
      </p:sp>
      <p:sp>
        <p:nvSpPr>
          <p:cNvPr id="6" name="Content Placeholder 2">
            <a:extLst>
              <a:ext uri="{FF2B5EF4-FFF2-40B4-BE49-F238E27FC236}">
                <a16:creationId xmlns:a16="http://schemas.microsoft.com/office/drawing/2014/main" id="{238821DF-02F2-4E8D-8D8B-502BE13A536A}"/>
              </a:ext>
            </a:extLst>
          </p:cNvPr>
          <p:cNvSpPr txBox="1">
            <a:spLocks/>
          </p:cNvSpPr>
          <p:nvPr/>
        </p:nvSpPr>
        <p:spPr>
          <a:xfrm>
            <a:off x="786202" y="1331604"/>
            <a:ext cx="5175670" cy="45963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56DB6"/>
              </a:buClr>
              <a:buFont typeface="Wingdings" panose="05000000000000000000" pitchFamily="2" charset="2"/>
              <a:buChar char="§"/>
            </a:pPr>
            <a:r>
              <a:rPr lang="fi-FI" sz="2400" dirty="0"/>
              <a:t>Yleisesti käytetty luokittelu jakaa motoriset perustaidot liikkumis-, tasapaino- ja välineen käsittelytaitoihin. </a:t>
            </a:r>
          </a:p>
          <a:p>
            <a:pPr>
              <a:buClr>
                <a:srgbClr val="056DB6"/>
              </a:buClr>
              <a:buFont typeface="Wingdings" panose="05000000000000000000" pitchFamily="2" charset="2"/>
              <a:buChar char="§"/>
            </a:pPr>
            <a:r>
              <a:rPr lang="fi-FI" sz="2400" dirty="0"/>
              <a:t>Motoriset perustaidot muodostavat pohjan varsinaisille liikunnan lajitaidoille, jotka kehittyvät neljännessä vaiheessa, erikoistuneiden liikkeiden vaiheessa (7–14 vuotta).</a:t>
            </a:r>
          </a:p>
          <a:p>
            <a:pPr>
              <a:buClr>
                <a:srgbClr val="056DB6"/>
              </a:buClr>
              <a:buFont typeface="Wingdings" panose="05000000000000000000" pitchFamily="2" charset="2"/>
              <a:buChar char="§"/>
            </a:pPr>
            <a:r>
              <a:rPr lang="fi-FI" sz="2400" dirty="0"/>
              <a:t>Viimeisin kehitysvaihe on omaksuttujen taitojen hyödyntämisen vaihe (14 vuotta →).</a:t>
            </a:r>
          </a:p>
        </p:txBody>
      </p:sp>
      <p:pic>
        <p:nvPicPr>
          <p:cNvPr id="7" name="Picture 6">
            <a:extLst>
              <a:ext uri="{FF2B5EF4-FFF2-40B4-BE49-F238E27FC236}">
                <a16:creationId xmlns:a16="http://schemas.microsoft.com/office/drawing/2014/main" id="{4EF3B56F-B48D-40C0-AE93-66F0017C60C4}"/>
              </a:ext>
            </a:extLst>
          </p:cNvPr>
          <p:cNvPicPr>
            <a:picLocks noChangeAspect="1"/>
          </p:cNvPicPr>
          <p:nvPr/>
        </p:nvPicPr>
        <p:blipFill>
          <a:blip r:embed="rId5"/>
          <a:stretch>
            <a:fillRect/>
          </a:stretch>
        </p:blipFill>
        <p:spPr>
          <a:xfrm>
            <a:off x="6230130" y="1458108"/>
            <a:ext cx="2499082" cy="5151169"/>
          </a:xfrm>
          <a:prstGeom prst="rect">
            <a:avLst/>
          </a:prstGeom>
        </p:spPr>
      </p:pic>
      <p:pic>
        <p:nvPicPr>
          <p:cNvPr id="8" name="Picture 7">
            <a:extLst>
              <a:ext uri="{FF2B5EF4-FFF2-40B4-BE49-F238E27FC236}">
                <a16:creationId xmlns:a16="http://schemas.microsoft.com/office/drawing/2014/main" id="{B7F9D299-6E7A-4E28-8801-A5D993FBC77D}"/>
              </a:ext>
            </a:extLst>
          </p:cNvPr>
          <p:cNvPicPr>
            <a:picLocks noChangeAspect="1"/>
          </p:cNvPicPr>
          <p:nvPr/>
        </p:nvPicPr>
        <p:blipFill>
          <a:blip r:embed="rId6"/>
          <a:stretch>
            <a:fillRect/>
          </a:stretch>
        </p:blipFill>
        <p:spPr>
          <a:xfrm>
            <a:off x="8997470" y="1504949"/>
            <a:ext cx="2408328" cy="2528744"/>
          </a:xfrm>
          <a:prstGeom prst="rect">
            <a:avLst/>
          </a:prstGeom>
        </p:spPr>
      </p:pic>
    </p:spTree>
    <p:extLst>
      <p:ext uri="{BB962C8B-B14F-4D97-AF65-F5344CB8AC3E}">
        <p14:creationId xmlns:p14="http://schemas.microsoft.com/office/powerpoint/2010/main" val="2872715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4" name="TextBox 3">
            <a:extLst>
              <a:ext uri="{FF2B5EF4-FFF2-40B4-BE49-F238E27FC236}">
                <a16:creationId xmlns:a16="http://schemas.microsoft.com/office/drawing/2014/main" id="{732986F7-164B-4D6A-BB9E-14B4226600BD}"/>
              </a:ext>
            </a:extLst>
          </p:cNvPr>
          <p:cNvSpPr txBox="1"/>
          <p:nvPr/>
        </p:nvSpPr>
        <p:spPr>
          <a:xfrm>
            <a:off x="786202" y="410638"/>
            <a:ext cx="10681120" cy="523220"/>
          </a:xfrm>
          <a:prstGeom prst="rect">
            <a:avLst/>
          </a:prstGeom>
          <a:noFill/>
        </p:spPr>
        <p:txBody>
          <a:bodyPr wrap="square" rtlCol="0">
            <a:spAutoFit/>
          </a:bodyPr>
          <a:lstStyle/>
          <a:p>
            <a:r>
              <a:rPr lang="fi-FI" sz="2800" dirty="0">
                <a:solidFill>
                  <a:srgbClr val="056DB6"/>
                </a:solidFill>
              </a:rPr>
              <a:t>MOTORISTEN PERUSTAITOJEN KEHITTYMINEN</a:t>
            </a:r>
            <a:endParaRPr lang="fi-FI" sz="2800" dirty="0">
              <a:solidFill>
                <a:srgbClr val="056DB6"/>
              </a:solidFill>
              <a:latin typeface="Kenyan Coffee Rg" panose="02000608020200010104" pitchFamily="2" charset="0"/>
            </a:endParaRPr>
          </a:p>
        </p:txBody>
      </p:sp>
      <p:sp>
        <p:nvSpPr>
          <p:cNvPr id="6" name="Content Placeholder 2">
            <a:extLst>
              <a:ext uri="{FF2B5EF4-FFF2-40B4-BE49-F238E27FC236}">
                <a16:creationId xmlns:a16="http://schemas.microsoft.com/office/drawing/2014/main" id="{238821DF-02F2-4E8D-8D8B-502BE13A536A}"/>
              </a:ext>
            </a:extLst>
          </p:cNvPr>
          <p:cNvSpPr txBox="1">
            <a:spLocks/>
          </p:cNvSpPr>
          <p:nvPr/>
        </p:nvSpPr>
        <p:spPr>
          <a:xfrm>
            <a:off x="786201" y="1331604"/>
            <a:ext cx="10296767" cy="45963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56DB6"/>
              </a:buClr>
              <a:buFont typeface="Wingdings" panose="05000000000000000000" pitchFamily="2" charset="2"/>
              <a:buChar char="§"/>
            </a:pPr>
            <a:r>
              <a:rPr lang="fi-FI" sz="2000" dirty="0"/>
              <a:t>Motorinen kehitys on kiinteästi kytköksissä hermostolliseen kehitykseen.</a:t>
            </a:r>
          </a:p>
          <a:p>
            <a:pPr>
              <a:buClr>
                <a:srgbClr val="056DB6"/>
              </a:buClr>
              <a:buFont typeface="Wingdings" panose="05000000000000000000" pitchFamily="2" charset="2"/>
              <a:buChar char="§"/>
            </a:pPr>
            <a:r>
              <a:rPr lang="fi-FI" sz="2000" dirty="0"/>
              <a:t>Liikkeiden kehitys etenee </a:t>
            </a:r>
            <a:r>
              <a:rPr lang="fi-FI" sz="2000" dirty="0" err="1"/>
              <a:t>tasapainotaidoista</a:t>
            </a:r>
            <a:r>
              <a:rPr lang="fi-FI" sz="2000" dirty="0"/>
              <a:t> välineenkäsittelytaitojen kautta liikkumistaitoihin. </a:t>
            </a:r>
          </a:p>
          <a:p>
            <a:pPr>
              <a:buClr>
                <a:srgbClr val="056DB6"/>
              </a:buClr>
              <a:buFont typeface="Wingdings" panose="05000000000000000000" pitchFamily="2" charset="2"/>
              <a:buChar char="§"/>
            </a:pPr>
            <a:r>
              <a:rPr lang="fi-FI" sz="2000" dirty="0"/>
              <a:t>Liikkeet kehittyvät päästä jalkoihin (</a:t>
            </a:r>
            <a:r>
              <a:rPr lang="fi-FI" sz="2000" dirty="0" err="1"/>
              <a:t>kefalokaudaalisesti</a:t>
            </a:r>
            <a:r>
              <a:rPr lang="fi-FI" sz="2000" dirty="0"/>
              <a:t>) ja keskeltä ääreisosiin (</a:t>
            </a:r>
            <a:r>
              <a:rPr lang="fi-FI" sz="2000" dirty="0" err="1"/>
              <a:t>proksimodistaalisti</a:t>
            </a:r>
            <a:r>
              <a:rPr lang="fi-FI" sz="2000" dirty="0"/>
              <a:t>). </a:t>
            </a:r>
          </a:p>
          <a:p>
            <a:pPr>
              <a:buClr>
                <a:srgbClr val="056DB6"/>
              </a:buClr>
              <a:buFont typeface="Wingdings" panose="05000000000000000000" pitchFamily="2" charset="2"/>
              <a:buChar char="§"/>
            </a:pPr>
            <a:r>
              <a:rPr lang="fi-FI" sz="2000" dirty="0" err="1"/>
              <a:t>Tasapainotaidot</a:t>
            </a:r>
            <a:r>
              <a:rPr lang="fi-FI" sz="2000" dirty="0"/>
              <a:t> kehittyvät iän myötä siten, että ensin paranee staattinen tasapaino (paikallaan pysyvä) ja myöhemmin dynaaminen tasapaino (liikkeessä)</a:t>
            </a:r>
          </a:p>
          <a:p>
            <a:pPr>
              <a:buClr>
                <a:srgbClr val="056DB6"/>
              </a:buClr>
              <a:buFont typeface="Wingdings" panose="05000000000000000000" pitchFamily="2" charset="2"/>
              <a:buChar char="§"/>
            </a:pPr>
            <a:r>
              <a:rPr lang="fi-FI" sz="2000" dirty="0"/>
              <a:t>Heittäminen on aluksi (noin 3,5-vuotiaat) pelkällä kädellä heittämistä ilman vartalon kiertoa jalkojen ollessa vierekkäin. Vähitellen heittävän käden puoleinen jalka siirtyy eteenpäin (5–6-vuotiaat) ja koulun aloitusiässä heittävän käden vastakkainen jalka on edessä. </a:t>
            </a:r>
          </a:p>
          <a:p>
            <a:pPr>
              <a:buClr>
                <a:srgbClr val="056DB6"/>
              </a:buClr>
              <a:buFont typeface="Wingdings" panose="05000000000000000000" pitchFamily="2" charset="2"/>
              <a:buChar char="§"/>
            </a:pPr>
            <a:r>
              <a:rPr lang="fi-FI" sz="2000" dirty="0"/>
              <a:t>Liikkumistaidot kehittyvät yleensä kolmen ensimmäisen ikävuoden aikana seuraavassa järjestyksessä; juoksu, hyppy, laukka ja hyppely. </a:t>
            </a:r>
          </a:p>
          <a:p>
            <a:pPr>
              <a:buClr>
                <a:srgbClr val="056DB6"/>
              </a:buClr>
              <a:buFont typeface="Wingdings" panose="05000000000000000000" pitchFamily="2" charset="2"/>
              <a:buChar char="§"/>
            </a:pPr>
            <a:r>
              <a:rPr lang="fi-FI" sz="2000" dirty="0"/>
              <a:t>Juoksutaito kehittyy sujuvaksi 4–5 vuoden iässä, hyppääminen noin 4,5-vuotiaana ja laukkaaminen sekä hyppely noin 6,5-vuotiaana.</a:t>
            </a:r>
          </a:p>
        </p:txBody>
      </p:sp>
    </p:spTree>
    <p:extLst>
      <p:ext uri="{BB962C8B-B14F-4D97-AF65-F5344CB8AC3E}">
        <p14:creationId xmlns:p14="http://schemas.microsoft.com/office/powerpoint/2010/main" val="320365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4" name="TextBox 3">
            <a:extLst>
              <a:ext uri="{FF2B5EF4-FFF2-40B4-BE49-F238E27FC236}">
                <a16:creationId xmlns:a16="http://schemas.microsoft.com/office/drawing/2014/main" id="{732986F7-164B-4D6A-BB9E-14B4226600BD}"/>
              </a:ext>
            </a:extLst>
          </p:cNvPr>
          <p:cNvSpPr txBox="1"/>
          <p:nvPr/>
        </p:nvSpPr>
        <p:spPr>
          <a:xfrm>
            <a:off x="786202" y="410638"/>
            <a:ext cx="10681120" cy="954107"/>
          </a:xfrm>
          <a:prstGeom prst="rect">
            <a:avLst/>
          </a:prstGeom>
          <a:noFill/>
        </p:spPr>
        <p:txBody>
          <a:bodyPr wrap="square" rtlCol="0">
            <a:spAutoFit/>
          </a:bodyPr>
          <a:lstStyle/>
          <a:p>
            <a:r>
              <a:rPr lang="fi-FI" sz="2800" dirty="0">
                <a:solidFill>
                  <a:srgbClr val="056DB6"/>
                </a:solidFill>
              </a:rPr>
              <a:t>PERUSLIIKUNTATAITOJEN HALLINTA ON PORTTI LIIKUNNAN HARRASTAMISEEN</a:t>
            </a:r>
            <a:endParaRPr lang="fi-FI" sz="2800" dirty="0">
              <a:solidFill>
                <a:srgbClr val="056DB6"/>
              </a:solidFill>
              <a:latin typeface="Kenyan Coffee Rg" panose="02000608020200010104" pitchFamily="2" charset="0"/>
            </a:endParaRPr>
          </a:p>
        </p:txBody>
      </p:sp>
      <p:sp>
        <p:nvSpPr>
          <p:cNvPr id="6" name="Content Placeholder 2">
            <a:extLst>
              <a:ext uri="{FF2B5EF4-FFF2-40B4-BE49-F238E27FC236}">
                <a16:creationId xmlns:a16="http://schemas.microsoft.com/office/drawing/2014/main" id="{238821DF-02F2-4E8D-8D8B-502BE13A536A}"/>
              </a:ext>
            </a:extLst>
          </p:cNvPr>
          <p:cNvSpPr txBox="1">
            <a:spLocks/>
          </p:cNvSpPr>
          <p:nvPr/>
        </p:nvSpPr>
        <p:spPr>
          <a:xfrm>
            <a:off x="816553" y="1462625"/>
            <a:ext cx="10296767" cy="45963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56DB6"/>
              </a:buClr>
              <a:buFont typeface="Wingdings" panose="05000000000000000000" pitchFamily="2" charset="2"/>
              <a:buChar char="§"/>
            </a:pPr>
            <a:r>
              <a:rPr lang="fi-FI" sz="2200" dirty="0">
                <a:solidFill>
                  <a:srgbClr val="056DB6"/>
                </a:solidFill>
              </a:rPr>
              <a:t>Liikuntaharrastuksen aloittaminen tai jatkaminen estyy heikkojen perusliikuntataitojen vuoksi. </a:t>
            </a:r>
          </a:p>
          <a:p>
            <a:pPr>
              <a:buClr>
                <a:srgbClr val="056DB6"/>
              </a:buClr>
              <a:buFont typeface="Wingdings" panose="05000000000000000000" pitchFamily="2" charset="2"/>
              <a:buChar char="§"/>
            </a:pPr>
            <a:r>
              <a:rPr lang="fi-FI" sz="2200" dirty="0">
                <a:solidFill>
                  <a:srgbClr val="056DB6"/>
                </a:solidFill>
              </a:rPr>
              <a:t>Tutkimuksissa on havaittu, että taitavuudeltaan heikot lapset liikkuvat taitavia lapsia vähemmän. </a:t>
            </a:r>
          </a:p>
          <a:p>
            <a:pPr>
              <a:buClr>
                <a:srgbClr val="056DB6"/>
              </a:buClr>
              <a:buFont typeface="Wingdings" panose="05000000000000000000" pitchFamily="2" charset="2"/>
              <a:buChar char="§"/>
            </a:pPr>
            <a:r>
              <a:rPr lang="fi-FI" sz="2200" dirty="0">
                <a:solidFill>
                  <a:srgbClr val="056DB6"/>
                </a:solidFill>
              </a:rPr>
              <a:t>Lapsi välttää tilanteita, joissa hän arvioi epäonnistuvansa. </a:t>
            </a:r>
          </a:p>
          <a:p>
            <a:pPr>
              <a:buClr>
                <a:srgbClr val="056DB6"/>
              </a:buClr>
              <a:buFont typeface="Wingdings" panose="05000000000000000000" pitchFamily="2" charset="2"/>
              <a:buChar char="§"/>
            </a:pPr>
            <a:r>
              <a:rPr lang="fi-FI" sz="2200" dirty="0">
                <a:solidFill>
                  <a:srgbClr val="056DB6"/>
                </a:solidFill>
              </a:rPr>
              <a:t>Perusliikunta-taidot voidaan nähdä porttina varsinaiseen harrastamiseen.</a:t>
            </a:r>
          </a:p>
          <a:p>
            <a:pPr>
              <a:buClr>
                <a:srgbClr val="056DB6"/>
              </a:buClr>
              <a:buFont typeface="Wingdings" panose="05000000000000000000" pitchFamily="2" charset="2"/>
              <a:buChar char="§"/>
            </a:pPr>
            <a:r>
              <a:rPr lang="fi-FI" sz="2200" dirty="0">
                <a:solidFill>
                  <a:srgbClr val="056DB6"/>
                </a:solidFill>
              </a:rPr>
              <a:t>Uimataidon puute saattaa blokata harrastuslistalta uimahypyt, melonnan, soudun, purjehduksen, sukelluksen ja vesipallon. </a:t>
            </a:r>
          </a:p>
          <a:p>
            <a:pPr>
              <a:buClr>
                <a:srgbClr val="056DB6"/>
              </a:buClr>
              <a:buFont typeface="Wingdings" panose="05000000000000000000" pitchFamily="2" charset="2"/>
              <a:buChar char="§"/>
            </a:pPr>
            <a:r>
              <a:rPr lang="fi-FI" sz="2200" dirty="0" err="1">
                <a:solidFill>
                  <a:srgbClr val="056DB6"/>
                </a:solidFill>
              </a:rPr>
              <a:t>Tasapainotaidot</a:t>
            </a:r>
            <a:r>
              <a:rPr lang="fi-FI" sz="2200" dirty="0">
                <a:solidFill>
                  <a:srgbClr val="056DB6"/>
                </a:solidFill>
              </a:rPr>
              <a:t> voidaan nähdä edellytyksenä esimerkiksi hiihdolle tai voimistelulle. </a:t>
            </a:r>
          </a:p>
          <a:p>
            <a:pPr>
              <a:buClr>
                <a:srgbClr val="056DB6"/>
              </a:buClr>
              <a:buFont typeface="Wingdings" panose="05000000000000000000" pitchFamily="2" charset="2"/>
              <a:buChar char="§"/>
            </a:pPr>
            <a:endParaRPr lang="fi-FI" sz="2200" dirty="0">
              <a:solidFill>
                <a:srgbClr val="056DB6"/>
              </a:solidFill>
            </a:endParaRPr>
          </a:p>
          <a:p>
            <a:pPr marL="0" indent="0">
              <a:buClr>
                <a:srgbClr val="056DB6"/>
              </a:buClr>
              <a:buNone/>
            </a:pPr>
            <a:r>
              <a:rPr lang="fi-FI" b="1" dirty="0">
                <a:solidFill>
                  <a:srgbClr val="056DB6"/>
                </a:solidFill>
              </a:rPr>
              <a:t>Lapsuusvaiheen taitoharjoittelun tärkeä tehtävä on varmistaa riittävän hyvä ja laaja perustaitojen hallinta.</a:t>
            </a:r>
          </a:p>
        </p:txBody>
      </p:sp>
    </p:spTree>
    <p:extLst>
      <p:ext uri="{BB962C8B-B14F-4D97-AF65-F5344CB8AC3E}">
        <p14:creationId xmlns:p14="http://schemas.microsoft.com/office/powerpoint/2010/main" val="1824820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4" name="TextBox 3">
            <a:extLst>
              <a:ext uri="{FF2B5EF4-FFF2-40B4-BE49-F238E27FC236}">
                <a16:creationId xmlns:a16="http://schemas.microsoft.com/office/drawing/2014/main" id="{732986F7-164B-4D6A-BB9E-14B4226600BD}"/>
              </a:ext>
            </a:extLst>
          </p:cNvPr>
          <p:cNvSpPr txBox="1"/>
          <p:nvPr/>
        </p:nvSpPr>
        <p:spPr>
          <a:xfrm>
            <a:off x="786202" y="410638"/>
            <a:ext cx="10681120" cy="1077218"/>
          </a:xfrm>
          <a:prstGeom prst="rect">
            <a:avLst/>
          </a:prstGeom>
          <a:noFill/>
        </p:spPr>
        <p:txBody>
          <a:bodyPr wrap="square" rtlCol="0">
            <a:spAutoFit/>
          </a:bodyPr>
          <a:lstStyle/>
          <a:p>
            <a:r>
              <a:rPr lang="fi-FI" sz="3200" dirty="0">
                <a:solidFill>
                  <a:srgbClr val="056DB6"/>
                </a:solidFill>
              </a:rPr>
              <a:t>VIRIKKEELLINEN YMPÄRISTÖ ON TÄRKEÄÄ TAITOJEN OPPIMISELLE</a:t>
            </a:r>
            <a:endParaRPr lang="fi-FI" sz="3200" dirty="0">
              <a:solidFill>
                <a:srgbClr val="056DB6"/>
              </a:solidFill>
              <a:latin typeface="Kenyan Coffee Rg" panose="02000608020200010104" pitchFamily="2" charset="0"/>
            </a:endParaRPr>
          </a:p>
        </p:txBody>
      </p:sp>
      <p:sp>
        <p:nvSpPr>
          <p:cNvPr id="6" name="Content Placeholder 2">
            <a:extLst>
              <a:ext uri="{FF2B5EF4-FFF2-40B4-BE49-F238E27FC236}">
                <a16:creationId xmlns:a16="http://schemas.microsoft.com/office/drawing/2014/main" id="{238821DF-02F2-4E8D-8D8B-502BE13A536A}"/>
              </a:ext>
            </a:extLst>
          </p:cNvPr>
          <p:cNvSpPr txBox="1">
            <a:spLocks/>
          </p:cNvSpPr>
          <p:nvPr/>
        </p:nvSpPr>
        <p:spPr>
          <a:xfrm>
            <a:off x="816553" y="1748976"/>
            <a:ext cx="6013905" cy="45963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56DB6"/>
              </a:buClr>
              <a:buFont typeface="Wingdings" panose="05000000000000000000" pitchFamily="2" charset="2"/>
              <a:buChar char="§"/>
            </a:pPr>
            <a:r>
              <a:rPr lang="fi-FI" sz="2000" dirty="0"/>
              <a:t>Oppimisympäristöllä on tässä prosessissa hyvin suuri merkitys.</a:t>
            </a:r>
          </a:p>
          <a:p>
            <a:pPr>
              <a:buClr>
                <a:srgbClr val="056DB6"/>
              </a:buClr>
              <a:buFont typeface="Wingdings" panose="05000000000000000000" pitchFamily="2" charset="2"/>
              <a:buChar char="§"/>
            </a:pPr>
            <a:r>
              <a:rPr lang="fi-FI" sz="2000" dirty="0"/>
              <a:t>Turvallinen, mutta ennalta arvaamaton ympäristö houkuttelee kokeiluihin. </a:t>
            </a:r>
          </a:p>
          <a:p>
            <a:pPr>
              <a:buClr>
                <a:srgbClr val="056DB6"/>
              </a:buClr>
              <a:buFont typeface="Wingdings" panose="05000000000000000000" pitchFamily="2" charset="2"/>
              <a:buChar char="§"/>
            </a:pPr>
            <a:r>
              <a:rPr lang="fi-FI" sz="2000" dirty="0"/>
              <a:t>Taitoharjoittelun tärkein tehtävä on kehittää lapsen sopeutuvuutta, adaptiivisuutta, kykyä toimia tarkoituksenmukaisesti eri tilanteissa ja eri ympäristöissä. </a:t>
            </a:r>
          </a:p>
          <a:p>
            <a:pPr>
              <a:buClr>
                <a:srgbClr val="056DB6"/>
              </a:buClr>
              <a:buFont typeface="Wingdings" panose="05000000000000000000" pitchFamily="2" charset="2"/>
              <a:buChar char="§"/>
            </a:pPr>
            <a:r>
              <a:rPr lang="fi-FI" sz="2000" dirty="0"/>
              <a:t>Ulkoliikunnassa, etenkin metsässä liikkuessaan lapsi joutuu jatkuvasti sopeutumaan erilaisiin maaston muotoihin, alustoihin, valaistuksiin ja etäisyyksiin ja näin ollen kehittää sekä motoriikkaa että havainnointikykyä.</a:t>
            </a:r>
          </a:p>
        </p:txBody>
      </p:sp>
      <p:pic>
        <p:nvPicPr>
          <p:cNvPr id="3" name="Picture 2">
            <a:extLst>
              <a:ext uri="{FF2B5EF4-FFF2-40B4-BE49-F238E27FC236}">
                <a16:creationId xmlns:a16="http://schemas.microsoft.com/office/drawing/2014/main" id="{B0E85577-2B01-4230-970E-17219CC9FC39}"/>
              </a:ext>
            </a:extLst>
          </p:cNvPr>
          <p:cNvPicPr>
            <a:picLocks noChangeAspect="1"/>
          </p:cNvPicPr>
          <p:nvPr/>
        </p:nvPicPr>
        <p:blipFill>
          <a:blip r:embed="rId5"/>
          <a:stretch>
            <a:fillRect/>
          </a:stretch>
        </p:blipFill>
        <p:spPr>
          <a:xfrm>
            <a:off x="7613911" y="1061746"/>
            <a:ext cx="3491092" cy="5653716"/>
          </a:xfrm>
          <a:prstGeom prst="rect">
            <a:avLst/>
          </a:prstGeom>
        </p:spPr>
      </p:pic>
    </p:spTree>
    <p:extLst>
      <p:ext uri="{BB962C8B-B14F-4D97-AF65-F5344CB8AC3E}">
        <p14:creationId xmlns:p14="http://schemas.microsoft.com/office/powerpoint/2010/main" val="145637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4" name="TextBox 3">
            <a:extLst>
              <a:ext uri="{FF2B5EF4-FFF2-40B4-BE49-F238E27FC236}">
                <a16:creationId xmlns:a16="http://schemas.microsoft.com/office/drawing/2014/main" id="{732986F7-164B-4D6A-BB9E-14B4226600BD}"/>
              </a:ext>
            </a:extLst>
          </p:cNvPr>
          <p:cNvSpPr txBox="1"/>
          <p:nvPr/>
        </p:nvSpPr>
        <p:spPr>
          <a:xfrm>
            <a:off x="786202" y="410638"/>
            <a:ext cx="10681120" cy="523220"/>
          </a:xfrm>
          <a:prstGeom prst="rect">
            <a:avLst/>
          </a:prstGeom>
          <a:noFill/>
        </p:spPr>
        <p:txBody>
          <a:bodyPr wrap="square" rtlCol="0">
            <a:spAutoFit/>
          </a:bodyPr>
          <a:lstStyle/>
          <a:p>
            <a:r>
              <a:rPr lang="fi-FI" sz="2800" dirty="0">
                <a:solidFill>
                  <a:srgbClr val="056DB6"/>
                </a:solidFill>
              </a:rPr>
              <a:t>LIIKKUMISEN KEHITTYMISEN TUKEMINEN</a:t>
            </a:r>
            <a:endParaRPr lang="fi-FI" sz="2800" dirty="0">
              <a:solidFill>
                <a:srgbClr val="056DB6"/>
              </a:solidFill>
              <a:latin typeface="Kenyan Coffee Rg" panose="02000608020200010104" pitchFamily="2" charset="0"/>
            </a:endParaRPr>
          </a:p>
        </p:txBody>
      </p:sp>
      <p:sp>
        <p:nvSpPr>
          <p:cNvPr id="6" name="Content Placeholder 2">
            <a:extLst>
              <a:ext uri="{FF2B5EF4-FFF2-40B4-BE49-F238E27FC236}">
                <a16:creationId xmlns:a16="http://schemas.microsoft.com/office/drawing/2014/main" id="{238821DF-02F2-4E8D-8D8B-502BE13A536A}"/>
              </a:ext>
            </a:extLst>
          </p:cNvPr>
          <p:cNvSpPr txBox="1">
            <a:spLocks/>
          </p:cNvSpPr>
          <p:nvPr/>
        </p:nvSpPr>
        <p:spPr>
          <a:xfrm>
            <a:off x="816553" y="1130805"/>
            <a:ext cx="11145065" cy="45963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56DB6"/>
              </a:buClr>
              <a:buNone/>
            </a:pPr>
            <a:r>
              <a:rPr lang="fi-FI" sz="2000" b="1" dirty="0">
                <a:solidFill>
                  <a:srgbClr val="056DB6"/>
                </a:solidFill>
              </a:rPr>
              <a:t>Lasten liikkumisen kehittymistä voidaan tukea sisällyttämällä seuraavia toimintoja lapsen arkeen:</a:t>
            </a:r>
          </a:p>
          <a:p>
            <a:pPr marL="514350" indent="-514350">
              <a:buClr>
                <a:srgbClr val="056DB6"/>
              </a:buClr>
              <a:buFont typeface="+mj-lt"/>
              <a:buAutoNum type="arabicPeriod"/>
            </a:pPr>
            <a:r>
              <a:rPr lang="fi-FI" sz="2000" dirty="0">
                <a:solidFill>
                  <a:srgbClr val="056DB6"/>
                </a:solidFill>
              </a:rPr>
              <a:t>Liikkuminen eri ympäristöissä eri vuodenaikoina</a:t>
            </a:r>
          </a:p>
          <a:p>
            <a:pPr marL="514350" indent="-514350">
              <a:buClr>
                <a:srgbClr val="056DB6"/>
              </a:buClr>
              <a:buFont typeface="+mj-lt"/>
              <a:buAutoNum type="arabicPeriod"/>
            </a:pPr>
            <a:r>
              <a:rPr lang="fi-FI" sz="2000" dirty="0">
                <a:solidFill>
                  <a:srgbClr val="056DB6"/>
                </a:solidFill>
              </a:rPr>
              <a:t>Tasapainoilu ja kaatuminen</a:t>
            </a:r>
          </a:p>
          <a:p>
            <a:pPr marL="514350" indent="-514350">
              <a:buClr>
                <a:srgbClr val="056DB6"/>
              </a:buClr>
              <a:buFont typeface="+mj-lt"/>
              <a:buAutoNum type="arabicPeriod"/>
            </a:pPr>
            <a:r>
              <a:rPr lang="fi-FI" sz="2000" dirty="0">
                <a:solidFill>
                  <a:srgbClr val="056DB6"/>
                </a:solidFill>
              </a:rPr>
              <a:t>Painiminen ja kamppaileminen</a:t>
            </a:r>
          </a:p>
          <a:p>
            <a:pPr marL="514350" indent="-514350">
              <a:buClr>
                <a:srgbClr val="056DB6"/>
              </a:buClr>
              <a:buFont typeface="+mj-lt"/>
              <a:buAutoNum type="arabicPeriod"/>
            </a:pPr>
            <a:r>
              <a:rPr lang="fi-FI" sz="2000" dirty="0">
                <a:solidFill>
                  <a:srgbClr val="056DB6"/>
                </a:solidFill>
              </a:rPr>
              <a:t>Suunnanmuutokset</a:t>
            </a:r>
          </a:p>
          <a:p>
            <a:pPr marL="514350" indent="-514350">
              <a:buClr>
                <a:srgbClr val="056DB6"/>
              </a:buClr>
              <a:buFont typeface="+mj-lt"/>
              <a:buAutoNum type="arabicPeriod"/>
            </a:pPr>
            <a:r>
              <a:rPr lang="fi-FI" sz="2000" dirty="0">
                <a:solidFill>
                  <a:srgbClr val="056DB6"/>
                </a:solidFill>
              </a:rPr>
              <a:t>Ponnistaminen eri tavoin ja alastulot</a:t>
            </a:r>
          </a:p>
          <a:p>
            <a:pPr marL="514350" indent="-514350">
              <a:buClr>
                <a:srgbClr val="056DB6"/>
              </a:buClr>
              <a:buFont typeface="+mj-lt"/>
              <a:buAutoNum type="arabicPeriod"/>
            </a:pPr>
            <a:r>
              <a:rPr lang="fi-FI" sz="2000" dirty="0">
                <a:solidFill>
                  <a:srgbClr val="056DB6"/>
                </a:solidFill>
              </a:rPr>
              <a:t>Liikkumiset eri tavoin</a:t>
            </a:r>
          </a:p>
          <a:p>
            <a:pPr marL="514350" indent="-514350">
              <a:buClr>
                <a:srgbClr val="056DB6"/>
              </a:buClr>
              <a:buFont typeface="+mj-lt"/>
              <a:buAutoNum type="arabicPeriod"/>
            </a:pPr>
            <a:r>
              <a:rPr lang="fi-FI" sz="2000" dirty="0">
                <a:solidFill>
                  <a:srgbClr val="056DB6"/>
                </a:solidFill>
              </a:rPr>
              <a:t>Pyöriminen, kieriminen, ja kääntyminen </a:t>
            </a:r>
          </a:p>
          <a:p>
            <a:pPr marL="514350" indent="-514350">
              <a:buClr>
                <a:srgbClr val="056DB6"/>
              </a:buClr>
              <a:buFont typeface="+mj-lt"/>
              <a:buAutoNum type="arabicPeriod"/>
            </a:pPr>
            <a:r>
              <a:rPr lang="fi-FI" sz="2000" dirty="0">
                <a:solidFill>
                  <a:srgbClr val="056DB6"/>
                </a:solidFill>
              </a:rPr>
              <a:t>Heittäminen, kiinniottaminen ja tähtääminen</a:t>
            </a:r>
          </a:p>
          <a:p>
            <a:pPr marL="514350" indent="-514350">
              <a:buClr>
                <a:srgbClr val="056DB6"/>
              </a:buClr>
              <a:buFont typeface="+mj-lt"/>
              <a:buAutoNum type="arabicPeriod"/>
            </a:pPr>
            <a:r>
              <a:rPr lang="fi-FI" sz="2000" dirty="0">
                <a:solidFill>
                  <a:srgbClr val="056DB6"/>
                </a:solidFill>
              </a:rPr>
              <a:t>Potkaiseminen, laukaiseminen ja tähtääminen </a:t>
            </a:r>
          </a:p>
          <a:p>
            <a:pPr marL="514350" indent="-514350">
              <a:buClr>
                <a:srgbClr val="056DB6"/>
              </a:buClr>
              <a:buFont typeface="+mj-lt"/>
              <a:buAutoNum type="arabicPeriod"/>
            </a:pPr>
            <a:r>
              <a:rPr lang="fi-FI" sz="2000" dirty="0">
                <a:solidFill>
                  <a:srgbClr val="056DB6"/>
                </a:solidFill>
              </a:rPr>
              <a:t> Kiipeäminen</a:t>
            </a:r>
          </a:p>
          <a:p>
            <a:pPr marL="514350" indent="-514350">
              <a:buClr>
                <a:srgbClr val="056DB6"/>
              </a:buClr>
              <a:buFont typeface="+mj-lt"/>
              <a:buAutoNum type="arabicPeriod"/>
            </a:pPr>
            <a:r>
              <a:rPr lang="fi-FI" sz="2000" dirty="0">
                <a:solidFill>
                  <a:srgbClr val="056DB6"/>
                </a:solidFill>
              </a:rPr>
              <a:t>Heiluminen ja keinuminen</a:t>
            </a:r>
          </a:p>
          <a:p>
            <a:pPr marL="514350" indent="-514350">
              <a:buClr>
                <a:srgbClr val="056DB6"/>
              </a:buClr>
              <a:buFont typeface="+mj-lt"/>
              <a:buAutoNum type="arabicPeriod"/>
            </a:pPr>
            <a:r>
              <a:rPr lang="fi-FI" sz="2000" dirty="0">
                <a:solidFill>
                  <a:srgbClr val="056DB6"/>
                </a:solidFill>
              </a:rPr>
              <a:t>Liikkumisen ja musiikin yhdistäminen</a:t>
            </a:r>
          </a:p>
          <a:p>
            <a:pPr marL="514350" indent="-514350">
              <a:buClr>
                <a:srgbClr val="056DB6"/>
              </a:buClr>
              <a:buFont typeface="+mj-lt"/>
              <a:buAutoNum type="arabicPeriod"/>
            </a:pPr>
            <a:endParaRPr lang="fi-FI" b="1" dirty="0">
              <a:solidFill>
                <a:srgbClr val="056DB6"/>
              </a:solidFill>
            </a:endParaRPr>
          </a:p>
        </p:txBody>
      </p:sp>
    </p:spTree>
    <p:extLst>
      <p:ext uri="{BB962C8B-B14F-4D97-AF65-F5344CB8AC3E}">
        <p14:creationId xmlns:p14="http://schemas.microsoft.com/office/powerpoint/2010/main" val="3026395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4" name="TextBox 3">
            <a:extLst>
              <a:ext uri="{FF2B5EF4-FFF2-40B4-BE49-F238E27FC236}">
                <a16:creationId xmlns:a16="http://schemas.microsoft.com/office/drawing/2014/main" id="{732986F7-164B-4D6A-BB9E-14B4226600BD}"/>
              </a:ext>
            </a:extLst>
          </p:cNvPr>
          <p:cNvSpPr txBox="1"/>
          <p:nvPr/>
        </p:nvSpPr>
        <p:spPr>
          <a:xfrm>
            <a:off x="786202" y="410638"/>
            <a:ext cx="10681120" cy="523220"/>
          </a:xfrm>
          <a:prstGeom prst="rect">
            <a:avLst/>
          </a:prstGeom>
          <a:noFill/>
        </p:spPr>
        <p:txBody>
          <a:bodyPr wrap="square" rtlCol="0">
            <a:spAutoFit/>
          </a:bodyPr>
          <a:lstStyle/>
          <a:p>
            <a:r>
              <a:rPr lang="fi-FI" sz="2800" dirty="0">
                <a:solidFill>
                  <a:srgbClr val="056DB6"/>
                </a:solidFill>
              </a:rPr>
              <a:t>YHTEENVETO</a:t>
            </a:r>
            <a:endParaRPr lang="fi-FI" sz="2800" dirty="0">
              <a:solidFill>
                <a:srgbClr val="056DB6"/>
              </a:solidFill>
              <a:latin typeface="Kenyan Coffee Rg" panose="02000608020200010104" pitchFamily="2" charset="0"/>
            </a:endParaRPr>
          </a:p>
        </p:txBody>
      </p:sp>
      <p:pic>
        <p:nvPicPr>
          <p:cNvPr id="2" name="Picture 1">
            <a:extLst>
              <a:ext uri="{FF2B5EF4-FFF2-40B4-BE49-F238E27FC236}">
                <a16:creationId xmlns:a16="http://schemas.microsoft.com/office/drawing/2014/main" id="{23538FEC-CE34-44EF-B2F7-ED5AA8C484B1}"/>
              </a:ext>
            </a:extLst>
          </p:cNvPr>
          <p:cNvPicPr>
            <a:picLocks noChangeAspect="1"/>
          </p:cNvPicPr>
          <p:nvPr/>
        </p:nvPicPr>
        <p:blipFill>
          <a:blip r:embed="rId5"/>
          <a:stretch>
            <a:fillRect/>
          </a:stretch>
        </p:blipFill>
        <p:spPr>
          <a:xfrm>
            <a:off x="1901641" y="1693879"/>
            <a:ext cx="8024556" cy="4030683"/>
          </a:xfrm>
          <a:prstGeom prst="rect">
            <a:avLst/>
          </a:prstGeom>
          <a:solidFill>
            <a:srgbClr val="000000">
              <a:shade val="95000"/>
            </a:srgbClr>
          </a:solidFill>
          <a:ln w="444500" cap="sq">
            <a:solidFill>
              <a:srgbClr val="056DB6"/>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409577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4" name="TextBox 3">
            <a:extLst>
              <a:ext uri="{FF2B5EF4-FFF2-40B4-BE49-F238E27FC236}">
                <a16:creationId xmlns:a16="http://schemas.microsoft.com/office/drawing/2014/main" id="{732986F7-164B-4D6A-BB9E-14B4226600BD}"/>
              </a:ext>
            </a:extLst>
          </p:cNvPr>
          <p:cNvSpPr txBox="1"/>
          <p:nvPr/>
        </p:nvSpPr>
        <p:spPr>
          <a:xfrm>
            <a:off x="1510880" y="403537"/>
            <a:ext cx="10681120" cy="523220"/>
          </a:xfrm>
          <a:prstGeom prst="rect">
            <a:avLst/>
          </a:prstGeom>
          <a:noFill/>
        </p:spPr>
        <p:txBody>
          <a:bodyPr wrap="square" rtlCol="0">
            <a:spAutoFit/>
          </a:bodyPr>
          <a:lstStyle/>
          <a:p>
            <a:r>
              <a:rPr lang="fi-FI" sz="2800" dirty="0">
                <a:solidFill>
                  <a:srgbClr val="0070C0"/>
                </a:solidFill>
              </a:rPr>
              <a:t> KESKUSTELTAVAKSI</a:t>
            </a:r>
            <a:endParaRPr lang="fi-FI" sz="2800" dirty="0">
              <a:solidFill>
                <a:srgbClr val="0070C0"/>
              </a:solidFill>
              <a:latin typeface="Kenyan Coffee Rg" panose="02000608020200010104" pitchFamily="2" charset="0"/>
            </a:endParaRPr>
          </a:p>
        </p:txBody>
      </p:sp>
      <p:sp>
        <p:nvSpPr>
          <p:cNvPr id="6" name="Content Placeholder 2">
            <a:extLst>
              <a:ext uri="{FF2B5EF4-FFF2-40B4-BE49-F238E27FC236}">
                <a16:creationId xmlns:a16="http://schemas.microsoft.com/office/drawing/2014/main" id="{238821DF-02F2-4E8D-8D8B-502BE13A536A}"/>
              </a:ext>
            </a:extLst>
          </p:cNvPr>
          <p:cNvSpPr txBox="1">
            <a:spLocks/>
          </p:cNvSpPr>
          <p:nvPr/>
        </p:nvSpPr>
        <p:spPr>
          <a:xfrm>
            <a:off x="1485189" y="1848237"/>
            <a:ext cx="6178019" cy="3827201"/>
          </a:xfrm>
          <a:prstGeom prst="rect">
            <a:avLst/>
          </a:prstGeom>
          <a:ln w="31750">
            <a:solidFill>
              <a:srgbClr val="FFFF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56DB6"/>
              </a:buClr>
              <a:buFont typeface="Wingdings" panose="05000000000000000000" pitchFamily="2" charset="2"/>
              <a:buChar char="§"/>
            </a:pPr>
            <a:r>
              <a:rPr lang="fi-FI" dirty="0"/>
              <a:t>Millaisia mielenkiintoisia taitavuuden harjoituksia olette keksineet? </a:t>
            </a:r>
          </a:p>
          <a:p>
            <a:pPr>
              <a:buClr>
                <a:srgbClr val="056DB6"/>
              </a:buClr>
              <a:buFont typeface="Wingdings" panose="05000000000000000000" pitchFamily="2" charset="2"/>
              <a:buChar char="§"/>
            </a:pPr>
            <a:r>
              <a:rPr lang="fi-FI" dirty="0"/>
              <a:t>Jakakaa ideoitanne valmennustiimin kesken.</a:t>
            </a:r>
          </a:p>
        </p:txBody>
      </p:sp>
      <p:pic>
        <p:nvPicPr>
          <p:cNvPr id="3" name="Picture 2">
            <a:extLst>
              <a:ext uri="{FF2B5EF4-FFF2-40B4-BE49-F238E27FC236}">
                <a16:creationId xmlns:a16="http://schemas.microsoft.com/office/drawing/2014/main" id="{5512994B-AFC0-41F0-813F-E5661C283CC8}"/>
              </a:ext>
            </a:extLst>
          </p:cNvPr>
          <p:cNvPicPr>
            <a:picLocks noChangeAspect="1"/>
          </p:cNvPicPr>
          <p:nvPr/>
        </p:nvPicPr>
        <p:blipFill>
          <a:blip r:embed="rId5"/>
          <a:stretch>
            <a:fillRect/>
          </a:stretch>
        </p:blipFill>
        <p:spPr>
          <a:xfrm>
            <a:off x="462352" y="388805"/>
            <a:ext cx="803990" cy="650286"/>
          </a:xfrm>
          <a:prstGeom prst="rect">
            <a:avLst/>
          </a:prstGeom>
        </p:spPr>
      </p:pic>
      <p:pic>
        <p:nvPicPr>
          <p:cNvPr id="9" name="Picture 8">
            <a:extLst>
              <a:ext uri="{FF2B5EF4-FFF2-40B4-BE49-F238E27FC236}">
                <a16:creationId xmlns:a16="http://schemas.microsoft.com/office/drawing/2014/main" id="{1610391A-C162-47D2-85BC-3A621102F6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40617" y="1382071"/>
            <a:ext cx="3574366" cy="357436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TextBox 6">
            <a:extLst>
              <a:ext uri="{FF2B5EF4-FFF2-40B4-BE49-F238E27FC236}">
                <a16:creationId xmlns:a16="http://schemas.microsoft.com/office/drawing/2014/main" id="{80987F42-8BC8-44F0-89DD-59EBDC4293F5}"/>
              </a:ext>
            </a:extLst>
          </p:cNvPr>
          <p:cNvSpPr txBox="1"/>
          <p:nvPr/>
        </p:nvSpPr>
        <p:spPr>
          <a:xfrm>
            <a:off x="8981821" y="5534859"/>
            <a:ext cx="1563441" cy="307777"/>
          </a:xfrm>
          <a:prstGeom prst="rect">
            <a:avLst/>
          </a:prstGeom>
          <a:noFill/>
        </p:spPr>
        <p:txBody>
          <a:bodyPr wrap="none" rtlCol="0">
            <a:spAutoFit/>
          </a:bodyPr>
          <a:lstStyle/>
          <a:p>
            <a:r>
              <a:rPr lang="fi-FI" sz="1400" dirty="0"/>
              <a:t>Kuva: Adobe </a:t>
            </a:r>
            <a:r>
              <a:rPr lang="fi-FI" sz="1400" dirty="0" err="1"/>
              <a:t>firefly</a:t>
            </a:r>
            <a:endParaRPr lang="fi-FI" sz="1400" dirty="0"/>
          </a:p>
        </p:txBody>
      </p:sp>
    </p:spTree>
    <p:extLst>
      <p:ext uri="{BB962C8B-B14F-4D97-AF65-F5344CB8AC3E}">
        <p14:creationId xmlns:p14="http://schemas.microsoft.com/office/powerpoint/2010/main" val="190451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4" name="TextBox 3">
            <a:extLst>
              <a:ext uri="{FF2B5EF4-FFF2-40B4-BE49-F238E27FC236}">
                <a16:creationId xmlns:a16="http://schemas.microsoft.com/office/drawing/2014/main" id="{732986F7-164B-4D6A-BB9E-14B4226600BD}"/>
              </a:ext>
            </a:extLst>
          </p:cNvPr>
          <p:cNvSpPr txBox="1"/>
          <p:nvPr/>
        </p:nvSpPr>
        <p:spPr>
          <a:xfrm>
            <a:off x="1510880" y="403537"/>
            <a:ext cx="10681120" cy="523220"/>
          </a:xfrm>
          <a:prstGeom prst="rect">
            <a:avLst/>
          </a:prstGeom>
          <a:noFill/>
        </p:spPr>
        <p:txBody>
          <a:bodyPr wrap="square" rtlCol="0">
            <a:spAutoFit/>
          </a:bodyPr>
          <a:lstStyle/>
          <a:p>
            <a:r>
              <a:rPr lang="fi-FI" sz="2800" dirty="0">
                <a:solidFill>
                  <a:srgbClr val="0070C0"/>
                </a:solidFill>
              </a:rPr>
              <a:t> POHDITTAVAKSI</a:t>
            </a:r>
            <a:endParaRPr lang="fi-FI" sz="2800" dirty="0">
              <a:solidFill>
                <a:srgbClr val="0070C0"/>
              </a:solidFill>
              <a:latin typeface="Kenyan Coffee Rg" panose="02000608020200010104" pitchFamily="2" charset="0"/>
            </a:endParaRPr>
          </a:p>
        </p:txBody>
      </p:sp>
      <p:sp>
        <p:nvSpPr>
          <p:cNvPr id="6" name="Content Placeholder 2">
            <a:extLst>
              <a:ext uri="{FF2B5EF4-FFF2-40B4-BE49-F238E27FC236}">
                <a16:creationId xmlns:a16="http://schemas.microsoft.com/office/drawing/2014/main" id="{238821DF-02F2-4E8D-8D8B-502BE13A536A}"/>
              </a:ext>
            </a:extLst>
          </p:cNvPr>
          <p:cNvSpPr txBox="1">
            <a:spLocks/>
          </p:cNvSpPr>
          <p:nvPr/>
        </p:nvSpPr>
        <p:spPr>
          <a:xfrm>
            <a:off x="1154103" y="1371054"/>
            <a:ext cx="5984828" cy="3827201"/>
          </a:xfrm>
          <a:prstGeom prst="rect">
            <a:avLst/>
          </a:prstGeom>
          <a:ln w="31750">
            <a:solidFill>
              <a:srgbClr val="FFFF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56DB6"/>
              </a:buClr>
              <a:buFont typeface="Wingdings" panose="05000000000000000000" pitchFamily="2" charset="2"/>
              <a:buChar char="§"/>
            </a:pPr>
            <a:r>
              <a:rPr lang="fi-FI" dirty="0"/>
              <a:t>Poimi luettelon eri osista viikoittain kolme erilaista harjoitettavaa asiaa, joita et lasten kanssa ole vähään aikaan tehnyt ja lisää ne harjoitusten sisältöön.</a:t>
            </a:r>
          </a:p>
          <a:p>
            <a:pPr>
              <a:buClr>
                <a:srgbClr val="056DB6"/>
              </a:buClr>
              <a:buFont typeface="Wingdings" panose="05000000000000000000" pitchFamily="2" charset="2"/>
              <a:buChar char="§"/>
            </a:pPr>
            <a:r>
              <a:rPr lang="fi-FI" dirty="0"/>
              <a:t> Mitkä olisivat ensimmäiset?</a:t>
            </a:r>
          </a:p>
        </p:txBody>
      </p:sp>
      <p:pic>
        <p:nvPicPr>
          <p:cNvPr id="3" name="Picture 2">
            <a:extLst>
              <a:ext uri="{FF2B5EF4-FFF2-40B4-BE49-F238E27FC236}">
                <a16:creationId xmlns:a16="http://schemas.microsoft.com/office/drawing/2014/main" id="{5512994B-AFC0-41F0-813F-E5661C283CC8}"/>
              </a:ext>
            </a:extLst>
          </p:cNvPr>
          <p:cNvPicPr>
            <a:picLocks noChangeAspect="1"/>
          </p:cNvPicPr>
          <p:nvPr/>
        </p:nvPicPr>
        <p:blipFill>
          <a:blip r:embed="rId5"/>
          <a:stretch>
            <a:fillRect/>
          </a:stretch>
        </p:blipFill>
        <p:spPr>
          <a:xfrm>
            <a:off x="462352" y="388805"/>
            <a:ext cx="803990" cy="650286"/>
          </a:xfrm>
          <a:prstGeom prst="rect">
            <a:avLst/>
          </a:prstGeom>
        </p:spPr>
      </p:pic>
      <p:pic>
        <p:nvPicPr>
          <p:cNvPr id="9" name="Picture 8">
            <a:extLst>
              <a:ext uri="{FF2B5EF4-FFF2-40B4-BE49-F238E27FC236}">
                <a16:creationId xmlns:a16="http://schemas.microsoft.com/office/drawing/2014/main" id="{1610391A-C162-47D2-85BC-3A621102F6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76358" y="1161734"/>
            <a:ext cx="3574366" cy="357436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TextBox 6">
            <a:extLst>
              <a:ext uri="{FF2B5EF4-FFF2-40B4-BE49-F238E27FC236}">
                <a16:creationId xmlns:a16="http://schemas.microsoft.com/office/drawing/2014/main" id="{80987F42-8BC8-44F0-89DD-59EBDC4293F5}"/>
              </a:ext>
            </a:extLst>
          </p:cNvPr>
          <p:cNvSpPr txBox="1"/>
          <p:nvPr/>
        </p:nvSpPr>
        <p:spPr>
          <a:xfrm>
            <a:off x="8981821" y="5534859"/>
            <a:ext cx="1563441" cy="307777"/>
          </a:xfrm>
          <a:prstGeom prst="rect">
            <a:avLst/>
          </a:prstGeom>
          <a:noFill/>
        </p:spPr>
        <p:txBody>
          <a:bodyPr wrap="none" rtlCol="0">
            <a:spAutoFit/>
          </a:bodyPr>
          <a:lstStyle/>
          <a:p>
            <a:r>
              <a:rPr lang="fi-FI" sz="1400" dirty="0"/>
              <a:t>Kuva: Adobe </a:t>
            </a:r>
            <a:r>
              <a:rPr lang="fi-FI" sz="1400" dirty="0" err="1"/>
              <a:t>firefly</a:t>
            </a:r>
            <a:endParaRPr lang="fi-FI" sz="1400" dirty="0"/>
          </a:p>
        </p:txBody>
      </p:sp>
    </p:spTree>
    <p:extLst>
      <p:ext uri="{BB962C8B-B14F-4D97-AF65-F5344CB8AC3E}">
        <p14:creationId xmlns:p14="http://schemas.microsoft.com/office/powerpoint/2010/main" val="1001738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598EB31-1A8A-4F85-D300-75387B5F4F26}"/>
              </a:ext>
            </a:extLst>
          </p:cNvPr>
          <p:cNvPicPr>
            <a:picLocks noChangeAspect="1"/>
          </p:cNvPicPr>
          <p:nvPr/>
        </p:nvPicPr>
        <p:blipFill rotWithShape="1">
          <a:blip r:embed="rId2">
            <a:extLst>
              <a:ext uri="{28A0092B-C50C-407E-A947-70E740481C1C}">
                <a14:useLocalDpi xmlns:a14="http://schemas.microsoft.com/office/drawing/2010/main" val="0"/>
              </a:ext>
            </a:extLst>
          </a:blip>
          <a:srcRect t="7802" b="7802"/>
          <a:stretch/>
        </p:blipFill>
        <p:spPr>
          <a:xfrm flipH="1">
            <a:off x="0" y="0"/>
            <a:ext cx="12192000" cy="6858000"/>
          </a:xfrm>
          <a:prstGeom prst="rect">
            <a:avLst/>
          </a:prstGeom>
        </p:spPr>
      </p:pic>
      <p:pic>
        <p:nvPicPr>
          <p:cNvPr id="11" name="Picture 10">
            <a:extLst>
              <a:ext uri="{FF2B5EF4-FFF2-40B4-BE49-F238E27FC236}">
                <a16:creationId xmlns:a16="http://schemas.microsoft.com/office/drawing/2014/main" id="{DADCF6D2-6E0F-4F52-58E9-75B88D8220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916" y="6475619"/>
            <a:ext cx="1337272" cy="230878"/>
          </a:xfrm>
          <a:prstGeom prst="rect">
            <a:avLst/>
          </a:prstGeom>
        </p:spPr>
      </p:pic>
      <p:sp>
        <p:nvSpPr>
          <p:cNvPr id="4" name="Rectangle 3">
            <a:extLst>
              <a:ext uri="{FF2B5EF4-FFF2-40B4-BE49-F238E27FC236}">
                <a16:creationId xmlns:a16="http://schemas.microsoft.com/office/drawing/2014/main" id="{7838AD8A-84DB-43FD-9723-87703DF745CC}"/>
              </a:ext>
            </a:extLst>
          </p:cNvPr>
          <p:cNvSpPr/>
          <p:nvPr/>
        </p:nvSpPr>
        <p:spPr>
          <a:xfrm>
            <a:off x="2406777" y="926123"/>
            <a:ext cx="5093061" cy="954107"/>
          </a:xfrm>
          <a:prstGeom prst="rect">
            <a:avLst/>
          </a:prstGeom>
        </p:spPr>
        <p:txBody>
          <a:bodyPr wrap="none">
            <a:spAutoFit/>
          </a:bodyPr>
          <a:lstStyle/>
          <a:p>
            <a:r>
              <a:rPr lang="fi-FI" sz="2800" dirty="0">
                <a:solidFill>
                  <a:schemeClr val="bg1"/>
                </a:solidFill>
              </a:rPr>
              <a:t>Klikkaa kuvaa aloittaaksesi kysely!</a:t>
            </a:r>
          </a:p>
          <a:p>
            <a:endParaRPr lang="fi-FI" sz="2800" dirty="0">
              <a:solidFill>
                <a:schemeClr val="bg1"/>
              </a:solidFill>
            </a:endParaRPr>
          </a:p>
        </p:txBody>
      </p:sp>
      <p:sp>
        <p:nvSpPr>
          <p:cNvPr id="7" name="Rectangle 6">
            <a:extLst>
              <a:ext uri="{FF2B5EF4-FFF2-40B4-BE49-F238E27FC236}">
                <a16:creationId xmlns:a16="http://schemas.microsoft.com/office/drawing/2014/main" id="{008FF9E3-B5D6-42B3-93F1-CAD1DCAB038D}"/>
              </a:ext>
            </a:extLst>
          </p:cNvPr>
          <p:cNvSpPr/>
          <p:nvPr/>
        </p:nvSpPr>
        <p:spPr>
          <a:xfrm>
            <a:off x="3261945" y="6221726"/>
            <a:ext cx="6245949" cy="369332"/>
          </a:xfrm>
          <a:prstGeom prst="rect">
            <a:avLst/>
          </a:prstGeom>
        </p:spPr>
        <p:txBody>
          <a:bodyPr wrap="square">
            <a:spAutoFit/>
          </a:bodyPr>
          <a:lstStyle/>
          <a:p>
            <a:r>
              <a:rPr lang="fi-FI" dirty="0">
                <a:solidFill>
                  <a:schemeClr val="bg1"/>
                </a:solidFill>
              </a:rPr>
              <a:t>https://quizizz.com/embed/quiz/66951186535d3bca28c10f0d</a:t>
            </a:r>
          </a:p>
        </p:txBody>
      </p:sp>
      <p:pic>
        <p:nvPicPr>
          <p:cNvPr id="15" name="Picture 14">
            <a:hlinkClick r:id="rId4"/>
            <a:extLst>
              <a:ext uri="{FF2B5EF4-FFF2-40B4-BE49-F238E27FC236}">
                <a16:creationId xmlns:a16="http://schemas.microsoft.com/office/drawing/2014/main" id="{DAF04C55-8D13-4D9C-B605-B495A38134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1172" y="1880230"/>
            <a:ext cx="3335482" cy="33354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Box 7">
            <a:extLst>
              <a:ext uri="{FF2B5EF4-FFF2-40B4-BE49-F238E27FC236}">
                <a16:creationId xmlns:a16="http://schemas.microsoft.com/office/drawing/2014/main" id="{D82AE626-25FC-428E-8DA8-06306CA567A6}"/>
              </a:ext>
            </a:extLst>
          </p:cNvPr>
          <p:cNvSpPr txBox="1"/>
          <p:nvPr/>
        </p:nvSpPr>
        <p:spPr>
          <a:xfrm>
            <a:off x="4334665" y="5410941"/>
            <a:ext cx="1563441" cy="307777"/>
          </a:xfrm>
          <a:prstGeom prst="rect">
            <a:avLst/>
          </a:prstGeom>
          <a:noFill/>
        </p:spPr>
        <p:txBody>
          <a:bodyPr wrap="none" rtlCol="0">
            <a:spAutoFit/>
          </a:bodyPr>
          <a:lstStyle/>
          <a:p>
            <a:r>
              <a:rPr lang="fi-FI" sz="1400" dirty="0">
                <a:solidFill>
                  <a:schemeClr val="bg1"/>
                </a:solidFill>
              </a:rPr>
              <a:t>Kuva: Adobe </a:t>
            </a:r>
            <a:r>
              <a:rPr lang="fi-FI" sz="1400" dirty="0" err="1">
                <a:solidFill>
                  <a:schemeClr val="bg1"/>
                </a:solidFill>
              </a:rPr>
              <a:t>firefly</a:t>
            </a:r>
            <a:endParaRPr lang="fi-FI" sz="1400" dirty="0">
              <a:solidFill>
                <a:schemeClr val="bg1"/>
              </a:solidFill>
            </a:endParaRPr>
          </a:p>
        </p:txBody>
      </p:sp>
    </p:spTree>
    <p:extLst>
      <p:ext uri="{BB962C8B-B14F-4D97-AF65-F5344CB8AC3E}">
        <p14:creationId xmlns:p14="http://schemas.microsoft.com/office/powerpoint/2010/main" val="2331300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decel="100000" fill="hold" nodeType="clickEffect">
                                  <p:stCondLst>
                                    <p:cond delay="0"/>
                                  </p:stCondLst>
                                  <p:childTnLst>
                                    <p:animScale>
                                      <p:cBhvr>
                                        <p:cTn id="6" dur="2000" fill="hold"/>
                                        <p:tgtEl>
                                          <p:spTgt spid="9"/>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4" name="TextBox 3">
            <a:extLst>
              <a:ext uri="{FF2B5EF4-FFF2-40B4-BE49-F238E27FC236}">
                <a16:creationId xmlns:a16="http://schemas.microsoft.com/office/drawing/2014/main" id="{732986F7-164B-4D6A-BB9E-14B4226600BD}"/>
              </a:ext>
            </a:extLst>
          </p:cNvPr>
          <p:cNvSpPr txBox="1"/>
          <p:nvPr/>
        </p:nvSpPr>
        <p:spPr>
          <a:xfrm>
            <a:off x="1485188" y="579719"/>
            <a:ext cx="8488559" cy="769441"/>
          </a:xfrm>
          <a:prstGeom prst="rect">
            <a:avLst/>
          </a:prstGeom>
          <a:noFill/>
        </p:spPr>
        <p:txBody>
          <a:bodyPr wrap="square" rtlCol="0">
            <a:spAutoFit/>
          </a:bodyPr>
          <a:lstStyle/>
          <a:p>
            <a:r>
              <a:rPr lang="fi-FI" sz="4400" dirty="0">
                <a:solidFill>
                  <a:srgbClr val="0070C0"/>
                </a:solidFill>
              </a:rPr>
              <a:t>Tavoitteet</a:t>
            </a:r>
            <a:endParaRPr lang="fi-FI" sz="4400" dirty="0">
              <a:solidFill>
                <a:srgbClr val="0070C0"/>
              </a:solidFill>
              <a:latin typeface="Kenyan Coffee Rg" panose="02000608020200010104" pitchFamily="2" charset="0"/>
            </a:endParaRPr>
          </a:p>
        </p:txBody>
      </p:sp>
      <p:sp>
        <p:nvSpPr>
          <p:cNvPr id="6" name="Content Placeholder 2">
            <a:extLst>
              <a:ext uri="{FF2B5EF4-FFF2-40B4-BE49-F238E27FC236}">
                <a16:creationId xmlns:a16="http://schemas.microsoft.com/office/drawing/2014/main" id="{238821DF-02F2-4E8D-8D8B-502BE13A536A}"/>
              </a:ext>
            </a:extLst>
          </p:cNvPr>
          <p:cNvSpPr txBox="1">
            <a:spLocks/>
          </p:cNvSpPr>
          <p:nvPr/>
        </p:nvSpPr>
        <p:spPr>
          <a:xfrm>
            <a:off x="550864" y="1773238"/>
            <a:ext cx="7418963" cy="19963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b="1" dirty="0"/>
              <a:t>Tämän kokonaisuuden suoritettua oppija:</a:t>
            </a:r>
            <a:endParaRPr lang="fi-FI" dirty="0"/>
          </a:p>
          <a:p>
            <a:r>
              <a:rPr lang="fi-FI" b="1" dirty="0"/>
              <a:t>Määrittelee</a:t>
            </a:r>
            <a:r>
              <a:rPr lang="fi-FI" dirty="0"/>
              <a:t> lapsen motoriset perustaidot </a:t>
            </a:r>
          </a:p>
          <a:p>
            <a:r>
              <a:rPr lang="fi-FI" b="1" dirty="0"/>
              <a:t>Tunnistaa</a:t>
            </a:r>
            <a:r>
              <a:rPr lang="fi-FI" dirty="0"/>
              <a:t> tekijöitä, jotka vaikuttavat lapsen motorisen perustaitojen kehittämiseen</a:t>
            </a:r>
          </a:p>
          <a:p>
            <a:endParaRPr lang="fi-FI" sz="2400" dirty="0"/>
          </a:p>
          <a:p>
            <a:pPr marL="0" indent="0">
              <a:buNone/>
            </a:pPr>
            <a:endParaRPr lang="fi-FI" sz="2400" dirty="0"/>
          </a:p>
          <a:p>
            <a:pPr marL="0" indent="0">
              <a:buNone/>
            </a:pPr>
            <a:endParaRPr lang="fi-FI" sz="2400" dirty="0"/>
          </a:p>
          <a:p>
            <a:endParaRPr lang="fi-FI" sz="2400" dirty="0"/>
          </a:p>
        </p:txBody>
      </p:sp>
      <p:pic>
        <p:nvPicPr>
          <p:cNvPr id="8" name="Picture 7">
            <a:extLst>
              <a:ext uri="{FF2B5EF4-FFF2-40B4-BE49-F238E27FC236}">
                <a16:creationId xmlns:a16="http://schemas.microsoft.com/office/drawing/2014/main" id="{FA35E6AD-DFCC-4502-A2B8-551AAC301E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2375" y="2036618"/>
            <a:ext cx="3262745" cy="326274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TextBox 6">
            <a:extLst>
              <a:ext uri="{FF2B5EF4-FFF2-40B4-BE49-F238E27FC236}">
                <a16:creationId xmlns:a16="http://schemas.microsoft.com/office/drawing/2014/main" id="{427A45EC-0B25-4627-A1A1-9A054027E97F}"/>
              </a:ext>
            </a:extLst>
          </p:cNvPr>
          <p:cNvSpPr txBox="1"/>
          <p:nvPr/>
        </p:nvSpPr>
        <p:spPr>
          <a:xfrm>
            <a:off x="8981821" y="5534859"/>
            <a:ext cx="1563441" cy="307777"/>
          </a:xfrm>
          <a:prstGeom prst="rect">
            <a:avLst/>
          </a:prstGeom>
          <a:noFill/>
        </p:spPr>
        <p:txBody>
          <a:bodyPr wrap="none" rtlCol="0">
            <a:spAutoFit/>
          </a:bodyPr>
          <a:lstStyle/>
          <a:p>
            <a:r>
              <a:rPr lang="fi-FI" sz="1400" dirty="0"/>
              <a:t>Kuva: Adobe </a:t>
            </a:r>
            <a:r>
              <a:rPr lang="fi-FI" sz="1400" dirty="0" err="1"/>
              <a:t>firefly</a:t>
            </a:r>
            <a:endParaRPr lang="fi-FI" sz="1400" dirty="0"/>
          </a:p>
        </p:txBody>
      </p:sp>
    </p:spTree>
    <p:extLst>
      <p:ext uri="{BB962C8B-B14F-4D97-AF65-F5344CB8AC3E}">
        <p14:creationId xmlns:p14="http://schemas.microsoft.com/office/powerpoint/2010/main" val="274323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4" name="TextBox 3">
            <a:extLst>
              <a:ext uri="{FF2B5EF4-FFF2-40B4-BE49-F238E27FC236}">
                <a16:creationId xmlns:a16="http://schemas.microsoft.com/office/drawing/2014/main" id="{732986F7-164B-4D6A-BB9E-14B4226600BD}"/>
              </a:ext>
            </a:extLst>
          </p:cNvPr>
          <p:cNvSpPr txBox="1"/>
          <p:nvPr/>
        </p:nvSpPr>
        <p:spPr>
          <a:xfrm>
            <a:off x="786203" y="410638"/>
            <a:ext cx="9254346" cy="523220"/>
          </a:xfrm>
          <a:prstGeom prst="rect">
            <a:avLst/>
          </a:prstGeom>
          <a:noFill/>
        </p:spPr>
        <p:txBody>
          <a:bodyPr wrap="square" rtlCol="0">
            <a:spAutoFit/>
          </a:bodyPr>
          <a:lstStyle/>
          <a:p>
            <a:r>
              <a:rPr lang="fi-FI" sz="2800" dirty="0">
                <a:solidFill>
                  <a:srgbClr val="0070C0"/>
                </a:solidFill>
              </a:rPr>
              <a:t>MOTORINEN TAITO</a:t>
            </a:r>
            <a:endParaRPr lang="fi-FI" sz="2800" dirty="0">
              <a:solidFill>
                <a:srgbClr val="0070C0"/>
              </a:solidFill>
              <a:latin typeface="Kenyan Coffee Rg" panose="02000608020200010104" pitchFamily="2" charset="0"/>
            </a:endParaRPr>
          </a:p>
        </p:txBody>
      </p:sp>
      <p:sp>
        <p:nvSpPr>
          <p:cNvPr id="6" name="Content Placeholder 2">
            <a:extLst>
              <a:ext uri="{FF2B5EF4-FFF2-40B4-BE49-F238E27FC236}">
                <a16:creationId xmlns:a16="http://schemas.microsoft.com/office/drawing/2014/main" id="{238821DF-02F2-4E8D-8D8B-502BE13A536A}"/>
              </a:ext>
            </a:extLst>
          </p:cNvPr>
          <p:cNvSpPr txBox="1">
            <a:spLocks/>
          </p:cNvSpPr>
          <p:nvPr/>
        </p:nvSpPr>
        <p:spPr>
          <a:xfrm>
            <a:off x="560195" y="1316038"/>
            <a:ext cx="10845602" cy="19963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56DB6"/>
              </a:buClr>
              <a:buFont typeface="Wingdings" panose="05000000000000000000" pitchFamily="2" charset="2"/>
              <a:buChar char="§"/>
            </a:pPr>
            <a:r>
              <a:rPr lang="fi-FI" dirty="0"/>
              <a:t>Motoriset taidot määritellään yhdellä tai useammalla kehon osalla toteutetuksi, tavoitteelliseksi, opituksi ja tahdonalaiseksi liikkeeksi.</a:t>
            </a:r>
          </a:p>
          <a:p>
            <a:pPr>
              <a:buClr>
                <a:srgbClr val="056DB6"/>
              </a:buClr>
              <a:buFont typeface="Wingdings" panose="05000000000000000000" pitchFamily="2" charset="2"/>
              <a:buChar char="§"/>
            </a:pPr>
            <a:r>
              <a:rPr lang="fi-FI" dirty="0"/>
              <a:t>Liikuntataitojen oppiminen määritellään kehon harjoittelun aikaansaamaksi sisäiseksi tapahtumasarjaksi, joka johtaa pysyviin muutoksiin potentiaalissa tuottaa liikkeitä. Määritelmän mukaisesti perimä ei yksin ohjaa taitojen kehittymistä, vaan myös </a:t>
            </a:r>
            <a:r>
              <a:rPr lang="fi-FI" b="1" dirty="0"/>
              <a:t>harjoittelulla on suuri merkitys. </a:t>
            </a:r>
          </a:p>
          <a:p>
            <a:pPr>
              <a:buClr>
                <a:srgbClr val="056DB6"/>
              </a:buClr>
              <a:buFont typeface="Wingdings" panose="05000000000000000000" pitchFamily="2" charset="2"/>
              <a:buChar char="§"/>
            </a:pPr>
            <a:r>
              <a:rPr lang="fi-FI" dirty="0"/>
              <a:t>Taitojen kehittyessä suoritukset paranevat ja yhdenmukaistuvat. Kehittyminen on myös havaittavissa taitojen pysyvyydestä sekä sovellettavuudesta eri ympäristöihin ja eri tilanteisiin. Taitoharjoittelun avainasia onkin mukautuvuuden kehittäminen. </a:t>
            </a:r>
          </a:p>
        </p:txBody>
      </p:sp>
    </p:spTree>
    <p:extLst>
      <p:ext uri="{BB962C8B-B14F-4D97-AF65-F5344CB8AC3E}">
        <p14:creationId xmlns:p14="http://schemas.microsoft.com/office/powerpoint/2010/main" val="310838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4" name="TextBox 3">
            <a:extLst>
              <a:ext uri="{FF2B5EF4-FFF2-40B4-BE49-F238E27FC236}">
                <a16:creationId xmlns:a16="http://schemas.microsoft.com/office/drawing/2014/main" id="{732986F7-164B-4D6A-BB9E-14B4226600BD}"/>
              </a:ext>
            </a:extLst>
          </p:cNvPr>
          <p:cNvSpPr txBox="1"/>
          <p:nvPr/>
        </p:nvSpPr>
        <p:spPr>
          <a:xfrm>
            <a:off x="786202" y="410638"/>
            <a:ext cx="10681120" cy="584775"/>
          </a:xfrm>
          <a:prstGeom prst="rect">
            <a:avLst/>
          </a:prstGeom>
          <a:noFill/>
        </p:spPr>
        <p:txBody>
          <a:bodyPr wrap="square" rtlCol="0">
            <a:spAutoFit/>
          </a:bodyPr>
          <a:lstStyle/>
          <a:p>
            <a:r>
              <a:rPr lang="fi-FI" sz="3200" dirty="0">
                <a:solidFill>
                  <a:srgbClr val="056DB6"/>
                </a:solidFill>
              </a:rPr>
              <a:t>TIETOINEN JA TIEDOSTAMATON OPPIMINEN</a:t>
            </a:r>
            <a:endParaRPr lang="fi-FI" sz="3200" dirty="0">
              <a:solidFill>
                <a:srgbClr val="0070C0"/>
              </a:solidFill>
              <a:latin typeface="Kenyan Coffee Rg" panose="02000608020200010104" pitchFamily="2" charset="0"/>
            </a:endParaRPr>
          </a:p>
        </p:txBody>
      </p:sp>
      <p:sp>
        <p:nvSpPr>
          <p:cNvPr id="6" name="Content Placeholder 2">
            <a:extLst>
              <a:ext uri="{FF2B5EF4-FFF2-40B4-BE49-F238E27FC236}">
                <a16:creationId xmlns:a16="http://schemas.microsoft.com/office/drawing/2014/main" id="{238821DF-02F2-4E8D-8D8B-502BE13A536A}"/>
              </a:ext>
            </a:extLst>
          </p:cNvPr>
          <p:cNvSpPr txBox="1">
            <a:spLocks/>
          </p:cNvSpPr>
          <p:nvPr/>
        </p:nvSpPr>
        <p:spPr>
          <a:xfrm>
            <a:off x="1335299" y="1320588"/>
            <a:ext cx="9160001" cy="45963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56DB6"/>
              </a:buClr>
              <a:buFont typeface="Wingdings" panose="05000000000000000000" pitchFamily="2" charset="2"/>
              <a:buChar char="§"/>
            </a:pPr>
            <a:r>
              <a:rPr lang="fi-FI" dirty="0"/>
              <a:t>Liikuntataitoja opitaan sekä tietoisesti (eksplisiittisesti) että tiedostamatta (implisiittisesti).</a:t>
            </a:r>
          </a:p>
          <a:p>
            <a:pPr>
              <a:buClr>
                <a:srgbClr val="056DB6"/>
              </a:buClr>
              <a:buFont typeface="Wingdings" panose="05000000000000000000" pitchFamily="2" charset="2"/>
              <a:buChar char="§"/>
            </a:pPr>
            <a:r>
              <a:rPr lang="fi-FI" dirty="0"/>
              <a:t> Tietoinen oppiminen on sitä, että lapsi ja vanhempi/opettaja/ohjaaja/valmentaja molemmat tietävät mikä on opeteltava asia ja miten oppiminen ja opettaminen etenevät. </a:t>
            </a:r>
          </a:p>
          <a:p>
            <a:pPr>
              <a:buClr>
                <a:srgbClr val="056DB6"/>
              </a:buClr>
              <a:buFont typeface="Wingdings" panose="05000000000000000000" pitchFamily="2" charset="2"/>
              <a:buChar char="§"/>
            </a:pPr>
            <a:r>
              <a:rPr lang="fi-FI" dirty="0"/>
              <a:t>Tiedostamattomassa oppimisessa lapsi oppii tietämättään. </a:t>
            </a:r>
          </a:p>
          <a:p>
            <a:pPr>
              <a:buClr>
                <a:srgbClr val="056DB6"/>
              </a:buClr>
              <a:buFont typeface="Wingdings" panose="05000000000000000000" pitchFamily="2" charset="2"/>
              <a:buChar char="§"/>
            </a:pPr>
            <a:r>
              <a:rPr lang="fi-FI" dirty="0"/>
              <a:t>Tiedostamattoman oppimisen vuoksi erilaisten leikkien ja pelien soisi olevat etusijalle lasten liikunnassa sen sijaan, että toteutettaisiin hyvin jäykkiä tekniikkadrillejä</a:t>
            </a:r>
          </a:p>
        </p:txBody>
      </p:sp>
    </p:spTree>
    <p:extLst>
      <p:ext uri="{BB962C8B-B14F-4D97-AF65-F5344CB8AC3E}">
        <p14:creationId xmlns:p14="http://schemas.microsoft.com/office/powerpoint/2010/main" val="39252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4" name="TextBox 3">
            <a:extLst>
              <a:ext uri="{FF2B5EF4-FFF2-40B4-BE49-F238E27FC236}">
                <a16:creationId xmlns:a16="http://schemas.microsoft.com/office/drawing/2014/main" id="{732986F7-164B-4D6A-BB9E-14B4226600BD}"/>
              </a:ext>
            </a:extLst>
          </p:cNvPr>
          <p:cNvSpPr txBox="1"/>
          <p:nvPr/>
        </p:nvSpPr>
        <p:spPr>
          <a:xfrm>
            <a:off x="786202" y="410638"/>
            <a:ext cx="10681120" cy="584775"/>
          </a:xfrm>
          <a:prstGeom prst="rect">
            <a:avLst/>
          </a:prstGeom>
          <a:noFill/>
        </p:spPr>
        <p:txBody>
          <a:bodyPr wrap="square" rtlCol="0">
            <a:spAutoFit/>
          </a:bodyPr>
          <a:lstStyle/>
          <a:p>
            <a:r>
              <a:rPr lang="fi-FI" sz="3200" dirty="0">
                <a:solidFill>
                  <a:srgbClr val="056DB6"/>
                </a:solidFill>
              </a:rPr>
              <a:t>LASTEN TAITOHARJOITTELUN KULMAKIVET</a:t>
            </a:r>
            <a:endParaRPr lang="fi-FI" sz="3200" dirty="0">
              <a:solidFill>
                <a:srgbClr val="0070C0"/>
              </a:solidFill>
              <a:latin typeface="Kenyan Coffee Rg" panose="02000608020200010104" pitchFamily="2" charset="0"/>
            </a:endParaRPr>
          </a:p>
        </p:txBody>
      </p:sp>
      <p:sp>
        <p:nvSpPr>
          <p:cNvPr id="6" name="Content Placeholder 2">
            <a:extLst>
              <a:ext uri="{FF2B5EF4-FFF2-40B4-BE49-F238E27FC236}">
                <a16:creationId xmlns:a16="http://schemas.microsoft.com/office/drawing/2014/main" id="{238821DF-02F2-4E8D-8D8B-502BE13A536A}"/>
              </a:ext>
            </a:extLst>
          </p:cNvPr>
          <p:cNvSpPr txBox="1">
            <a:spLocks/>
          </p:cNvSpPr>
          <p:nvPr/>
        </p:nvSpPr>
        <p:spPr>
          <a:xfrm>
            <a:off x="1335299" y="1320588"/>
            <a:ext cx="9160001" cy="45963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56DB6"/>
              </a:buClr>
              <a:buFont typeface="Wingdings" panose="05000000000000000000" pitchFamily="2" charset="2"/>
              <a:buChar char="§"/>
            </a:pPr>
            <a:r>
              <a:rPr lang="fi-FI" sz="2400" dirty="0"/>
              <a:t>Tärkeimmät tekijät lasten taitoharjoittelussa ovat harjoittelun määrä ja monipuolisuus sekä palaute. </a:t>
            </a:r>
          </a:p>
          <a:p>
            <a:pPr>
              <a:buClr>
                <a:srgbClr val="056DB6"/>
              </a:buClr>
              <a:buFont typeface="Wingdings" panose="05000000000000000000" pitchFamily="2" charset="2"/>
              <a:buChar char="§"/>
            </a:pPr>
            <a:r>
              <a:rPr lang="fi-FI" sz="2400" dirty="0"/>
              <a:t>Taitoharjoittelu muodostaa uusia hermosoluyhteyksiä sekä vahvistaa jo olemassa olevia yhteyksiä.</a:t>
            </a:r>
          </a:p>
          <a:p>
            <a:pPr>
              <a:buClr>
                <a:srgbClr val="056DB6"/>
              </a:buClr>
              <a:buFont typeface="Wingdings" panose="05000000000000000000" pitchFamily="2" charset="2"/>
              <a:buChar char="§"/>
            </a:pPr>
            <a:r>
              <a:rPr lang="fi-FI" sz="2400" dirty="0"/>
              <a:t>Määrän ohella toinen perustekijä on liikkumisen monipuolisuus ja vaihtelevuus. </a:t>
            </a:r>
          </a:p>
          <a:p>
            <a:pPr>
              <a:buClr>
                <a:srgbClr val="056DB6"/>
              </a:buClr>
              <a:buFont typeface="Wingdings" panose="05000000000000000000" pitchFamily="2" charset="2"/>
              <a:buChar char="§"/>
            </a:pPr>
            <a:r>
              <a:rPr lang="fi-FI" sz="2400" dirty="0"/>
              <a:t>Monilajisuudella tarkoitetaan nimensä mukaisesti useaan eri urheilulajiin tai liikuntamuotoon osallistumista. </a:t>
            </a:r>
          </a:p>
          <a:p>
            <a:pPr>
              <a:buClr>
                <a:srgbClr val="056DB6"/>
              </a:buClr>
              <a:buFont typeface="Wingdings" panose="05000000000000000000" pitchFamily="2" charset="2"/>
              <a:buChar char="§"/>
            </a:pPr>
            <a:r>
              <a:rPr lang="fi-FI" sz="2400" dirty="0"/>
              <a:t>Liikkuminen ja harjoittelu voi olla monipuolista, vaikka se tapahtuisi ainoastaan yhdessä lajissa. </a:t>
            </a:r>
          </a:p>
          <a:p>
            <a:pPr>
              <a:buClr>
                <a:srgbClr val="056DB6"/>
              </a:buClr>
              <a:buFont typeface="Wingdings" panose="05000000000000000000" pitchFamily="2" charset="2"/>
              <a:buChar char="§"/>
            </a:pPr>
            <a:r>
              <a:rPr lang="fi-FI" sz="2400" dirty="0"/>
              <a:t>Tutkimusnäyttö monilajisuuden eduista on vankka ja kiistaton</a:t>
            </a:r>
          </a:p>
        </p:txBody>
      </p:sp>
    </p:spTree>
    <p:extLst>
      <p:ext uri="{BB962C8B-B14F-4D97-AF65-F5344CB8AC3E}">
        <p14:creationId xmlns:p14="http://schemas.microsoft.com/office/powerpoint/2010/main" val="516761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4" name="TextBox 3">
            <a:extLst>
              <a:ext uri="{FF2B5EF4-FFF2-40B4-BE49-F238E27FC236}">
                <a16:creationId xmlns:a16="http://schemas.microsoft.com/office/drawing/2014/main" id="{732986F7-164B-4D6A-BB9E-14B4226600BD}"/>
              </a:ext>
            </a:extLst>
          </p:cNvPr>
          <p:cNvSpPr txBox="1"/>
          <p:nvPr/>
        </p:nvSpPr>
        <p:spPr>
          <a:xfrm>
            <a:off x="786202" y="410638"/>
            <a:ext cx="10681120" cy="584775"/>
          </a:xfrm>
          <a:prstGeom prst="rect">
            <a:avLst/>
          </a:prstGeom>
          <a:noFill/>
        </p:spPr>
        <p:txBody>
          <a:bodyPr wrap="square" rtlCol="0">
            <a:spAutoFit/>
          </a:bodyPr>
          <a:lstStyle/>
          <a:p>
            <a:r>
              <a:rPr lang="fi-FI" sz="3200" dirty="0">
                <a:solidFill>
                  <a:srgbClr val="056DB6"/>
                </a:solidFill>
              </a:rPr>
              <a:t>LASTEN TAITOHARJOITTELUN KULMAKIVET/PALAUTE</a:t>
            </a:r>
            <a:endParaRPr lang="fi-FI" sz="3200" dirty="0">
              <a:solidFill>
                <a:srgbClr val="0070C0"/>
              </a:solidFill>
              <a:latin typeface="Kenyan Coffee Rg" panose="02000608020200010104" pitchFamily="2" charset="0"/>
            </a:endParaRPr>
          </a:p>
        </p:txBody>
      </p:sp>
      <p:sp>
        <p:nvSpPr>
          <p:cNvPr id="6" name="Content Placeholder 2">
            <a:extLst>
              <a:ext uri="{FF2B5EF4-FFF2-40B4-BE49-F238E27FC236}">
                <a16:creationId xmlns:a16="http://schemas.microsoft.com/office/drawing/2014/main" id="{238821DF-02F2-4E8D-8D8B-502BE13A536A}"/>
              </a:ext>
            </a:extLst>
          </p:cNvPr>
          <p:cNvSpPr txBox="1">
            <a:spLocks/>
          </p:cNvSpPr>
          <p:nvPr/>
        </p:nvSpPr>
        <p:spPr>
          <a:xfrm>
            <a:off x="1335299" y="1320588"/>
            <a:ext cx="9160001" cy="45963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56DB6"/>
              </a:buClr>
              <a:buFont typeface="Wingdings" panose="05000000000000000000" pitchFamily="2" charset="2"/>
              <a:buChar char="§"/>
            </a:pPr>
            <a:r>
              <a:rPr lang="fi-FI" sz="2400" dirty="0"/>
              <a:t>Ilman palautetta suorituksesta oppimista ei tapahdu.</a:t>
            </a:r>
          </a:p>
          <a:p>
            <a:pPr>
              <a:buClr>
                <a:srgbClr val="056DB6"/>
              </a:buClr>
              <a:buFont typeface="Wingdings" panose="05000000000000000000" pitchFamily="2" charset="2"/>
              <a:buChar char="§"/>
            </a:pPr>
            <a:r>
              <a:rPr lang="fi-FI" sz="2400" dirty="0"/>
              <a:t>Palautetta on kahdenlaista; </a:t>
            </a:r>
            <a:r>
              <a:rPr lang="fi-FI" sz="2400" b="1" dirty="0"/>
              <a:t>tietoa suorituksesta ja tietoa lopputuloksesta. </a:t>
            </a:r>
          </a:p>
          <a:p>
            <a:pPr>
              <a:buClr>
                <a:srgbClr val="056DB6"/>
              </a:buClr>
              <a:buFont typeface="Wingdings" panose="05000000000000000000" pitchFamily="2" charset="2"/>
              <a:buChar char="§"/>
            </a:pPr>
            <a:r>
              <a:rPr lang="fi-FI" sz="2400" dirty="0"/>
              <a:t>Molemmat ovat oppimiselle tärkeitä, mutta ilman tietoa lopputuloksesta on mahdoton oppia. </a:t>
            </a:r>
          </a:p>
          <a:p>
            <a:pPr>
              <a:buClr>
                <a:srgbClr val="056DB6"/>
              </a:buClr>
              <a:buFont typeface="Wingdings" panose="05000000000000000000" pitchFamily="2" charset="2"/>
              <a:buChar char="§"/>
            </a:pPr>
            <a:r>
              <a:rPr lang="fi-FI" sz="2400" dirty="0"/>
              <a:t>On Tärkeää varmistaa, että lapsi saa palautteen onnistumisestaan tavalla tai toisella. </a:t>
            </a:r>
          </a:p>
          <a:p>
            <a:pPr>
              <a:buClr>
                <a:srgbClr val="056DB6"/>
              </a:buClr>
              <a:buFont typeface="Wingdings" panose="05000000000000000000" pitchFamily="2" charset="2"/>
              <a:buChar char="§"/>
            </a:pPr>
            <a:r>
              <a:rPr lang="fi-FI" sz="2400" dirty="0"/>
              <a:t>Tavoitteena on se, että lapsi oppii itse hakemaan palautteen suorituksesta. </a:t>
            </a:r>
          </a:p>
          <a:p>
            <a:pPr>
              <a:buClr>
                <a:srgbClr val="056DB6"/>
              </a:buClr>
              <a:buFont typeface="Wingdings" panose="05000000000000000000" pitchFamily="2" charset="2"/>
              <a:buChar char="§"/>
            </a:pPr>
            <a:r>
              <a:rPr lang="fi-FI" sz="2400" dirty="0"/>
              <a:t>Taidon oppimisen alkutaipaleella tarvitaan aikuisen apua, mutta taidon karttuessa vastuu oppimisesta siirtyy yhä enemmän lapselle itselleen. </a:t>
            </a:r>
          </a:p>
        </p:txBody>
      </p:sp>
    </p:spTree>
    <p:extLst>
      <p:ext uri="{BB962C8B-B14F-4D97-AF65-F5344CB8AC3E}">
        <p14:creationId xmlns:p14="http://schemas.microsoft.com/office/powerpoint/2010/main" val="24877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4" name="TextBox 3">
            <a:extLst>
              <a:ext uri="{FF2B5EF4-FFF2-40B4-BE49-F238E27FC236}">
                <a16:creationId xmlns:a16="http://schemas.microsoft.com/office/drawing/2014/main" id="{732986F7-164B-4D6A-BB9E-14B4226600BD}"/>
              </a:ext>
            </a:extLst>
          </p:cNvPr>
          <p:cNvSpPr txBox="1"/>
          <p:nvPr/>
        </p:nvSpPr>
        <p:spPr>
          <a:xfrm>
            <a:off x="786202" y="410638"/>
            <a:ext cx="10681120" cy="584775"/>
          </a:xfrm>
          <a:prstGeom prst="rect">
            <a:avLst/>
          </a:prstGeom>
          <a:noFill/>
        </p:spPr>
        <p:txBody>
          <a:bodyPr wrap="square" rtlCol="0">
            <a:spAutoFit/>
          </a:bodyPr>
          <a:lstStyle/>
          <a:p>
            <a:r>
              <a:rPr lang="fi-FI" sz="3200" dirty="0">
                <a:solidFill>
                  <a:srgbClr val="056DB6"/>
                </a:solidFill>
              </a:rPr>
              <a:t>VIRHEISTÄ OPPIMINEN</a:t>
            </a:r>
            <a:endParaRPr lang="fi-FI" sz="3200" dirty="0">
              <a:solidFill>
                <a:srgbClr val="056DB6"/>
              </a:solidFill>
              <a:latin typeface="Kenyan Coffee Rg" panose="02000608020200010104" pitchFamily="2" charset="0"/>
            </a:endParaRPr>
          </a:p>
        </p:txBody>
      </p:sp>
      <p:sp>
        <p:nvSpPr>
          <p:cNvPr id="6" name="Content Placeholder 2">
            <a:extLst>
              <a:ext uri="{FF2B5EF4-FFF2-40B4-BE49-F238E27FC236}">
                <a16:creationId xmlns:a16="http://schemas.microsoft.com/office/drawing/2014/main" id="{238821DF-02F2-4E8D-8D8B-502BE13A536A}"/>
              </a:ext>
            </a:extLst>
          </p:cNvPr>
          <p:cNvSpPr txBox="1">
            <a:spLocks/>
          </p:cNvSpPr>
          <p:nvPr/>
        </p:nvSpPr>
        <p:spPr>
          <a:xfrm>
            <a:off x="816553" y="1298554"/>
            <a:ext cx="6762099" cy="45963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56DB6"/>
              </a:buClr>
              <a:buFont typeface="Wingdings" panose="05000000000000000000" pitchFamily="2" charset="2"/>
              <a:buChar char="§"/>
            </a:pPr>
            <a:r>
              <a:rPr lang="fi-FI" sz="2400" dirty="0"/>
              <a:t>Taitojen oppiminen ei ole ainoastaan ”oikeiden” suoritusten toistamista, vaan myös virheiden tekemistä ja virheistä oppimista. </a:t>
            </a:r>
          </a:p>
          <a:p>
            <a:pPr>
              <a:buClr>
                <a:srgbClr val="056DB6"/>
              </a:buClr>
              <a:buFont typeface="Wingdings" panose="05000000000000000000" pitchFamily="2" charset="2"/>
              <a:buChar char="§"/>
            </a:pPr>
            <a:r>
              <a:rPr lang="fi-FI" sz="2400" dirty="0"/>
              <a:t>Taitojen oppiminen on prosessi, jossa tutkimisen, etsimisen ja kokeilemisen kautta erilaisiin haasteisiin ja ongelmiin löydetään kullekin yksilölle sopivat ratkaisut. </a:t>
            </a:r>
          </a:p>
          <a:p>
            <a:pPr>
              <a:buClr>
                <a:srgbClr val="056DB6"/>
              </a:buClr>
              <a:buFont typeface="Wingdings" panose="05000000000000000000" pitchFamily="2" charset="2"/>
              <a:buChar char="§"/>
            </a:pPr>
            <a:r>
              <a:rPr lang="fi-FI" sz="2400" dirty="0"/>
              <a:t>Ilmapiiri, joka kannustaa kokeilemaan erilaisia suoritustapoja, myös ei-toimivia, on oppimisen kannalta erinomainen. </a:t>
            </a:r>
          </a:p>
          <a:p>
            <a:pPr>
              <a:buClr>
                <a:srgbClr val="056DB6"/>
              </a:buClr>
              <a:buFont typeface="Wingdings" panose="05000000000000000000" pitchFamily="2" charset="2"/>
              <a:buChar char="§"/>
            </a:pPr>
            <a:r>
              <a:rPr lang="fi-FI" sz="2400" dirty="0"/>
              <a:t>Vastaavasti nolatuksi tulemisen pelko ja häpeän tunne tappavat pomminvarmasti kaiken oppimisen.</a:t>
            </a:r>
          </a:p>
        </p:txBody>
      </p:sp>
      <p:pic>
        <p:nvPicPr>
          <p:cNvPr id="3" name="Picture 2">
            <a:extLst>
              <a:ext uri="{FF2B5EF4-FFF2-40B4-BE49-F238E27FC236}">
                <a16:creationId xmlns:a16="http://schemas.microsoft.com/office/drawing/2014/main" id="{A0BFD7C4-C09C-4B77-8099-62E8EB11F6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99374" y="1714500"/>
            <a:ext cx="3429000" cy="3429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TextBox 6">
            <a:extLst>
              <a:ext uri="{FF2B5EF4-FFF2-40B4-BE49-F238E27FC236}">
                <a16:creationId xmlns:a16="http://schemas.microsoft.com/office/drawing/2014/main" id="{F573F535-F0ED-482E-B8DB-1E0A0FB0EFC1}"/>
              </a:ext>
            </a:extLst>
          </p:cNvPr>
          <p:cNvSpPr txBox="1"/>
          <p:nvPr/>
        </p:nvSpPr>
        <p:spPr>
          <a:xfrm>
            <a:off x="8563180" y="5554810"/>
            <a:ext cx="1563441" cy="307777"/>
          </a:xfrm>
          <a:prstGeom prst="rect">
            <a:avLst/>
          </a:prstGeom>
          <a:noFill/>
        </p:spPr>
        <p:txBody>
          <a:bodyPr wrap="none" rtlCol="0">
            <a:spAutoFit/>
          </a:bodyPr>
          <a:lstStyle/>
          <a:p>
            <a:r>
              <a:rPr lang="fi-FI" sz="1400" dirty="0"/>
              <a:t>Kuva: Adobe </a:t>
            </a:r>
            <a:r>
              <a:rPr lang="fi-FI" sz="1400" dirty="0" err="1"/>
              <a:t>firefly</a:t>
            </a:r>
            <a:endParaRPr lang="fi-FI" sz="1400" dirty="0"/>
          </a:p>
        </p:txBody>
      </p:sp>
    </p:spTree>
    <p:extLst>
      <p:ext uri="{BB962C8B-B14F-4D97-AF65-F5344CB8AC3E}">
        <p14:creationId xmlns:p14="http://schemas.microsoft.com/office/powerpoint/2010/main" val="1171991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4" name="TextBox 3">
            <a:extLst>
              <a:ext uri="{FF2B5EF4-FFF2-40B4-BE49-F238E27FC236}">
                <a16:creationId xmlns:a16="http://schemas.microsoft.com/office/drawing/2014/main" id="{732986F7-164B-4D6A-BB9E-14B4226600BD}"/>
              </a:ext>
            </a:extLst>
          </p:cNvPr>
          <p:cNvSpPr txBox="1"/>
          <p:nvPr/>
        </p:nvSpPr>
        <p:spPr>
          <a:xfrm>
            <a:off x="786202" y="410638"/>
            <a:ext cx="10681120" cy="584775"/>
          </a:xfrm>
          <a:prstGeom prst="rect">
            <a:avLst/>
          </a:prstGeom>
          <a:noFill/>
        </p:spPr>
        <p:txBody>
          <a:bodyPr wrap="square" rtlCol="0">
            <a:spAutoFit/>
          </a:bodyPr>
          <a:lstStyle/>
          <a:p>
            <a:r>
              <a:rPr lang="fi-FI" sz="3200" dirty="0">
                <a:solidFill>
                  <a:srgbClr val="056DB6"/>
                </a:solidFill>
              </a:rPr>
              <a:t>MOTORINEN KEHITYS ETENEE VAIHEITTAIN</a:t>
            </a:r>
            <a:endParaRPr lang="fi-FI" sz="3200" dirty="0">
              <a:solidFill>
                <a:srgbClr val="056DB6"/>
              </a:solidFill>
              <a:latin typeface="Kenyan Coffee Rg" panose="02000608020200010104" pitchFamily="2" charset="0"/>
            </a:endParaRPr>
          </a:p>
        </p:txBody>
      </p:sp>
      <p:sp>
        <p:nvSpPr>
          <p:cNvPr id="6" name="Content Placeholder 2">
            <a:extLst>
              <a:ext uri="{FF2B5EF4-FFF2-40B4-BE49-F238E27FC236}">
                <a16:creationId xmlns:a16="http://schemas.microsoft.com/office/drawing/2014/main" id="{238821DF-02F2-4E8D-8D8B-502BE13A536A}"/>
              </a:ext>
            </a:extLst>
          </p:cNvPr>
          <p:cNvSpPr txBox="1">
            <a:spLocks/>
          </p:cNvSpPr>
          <p:nvPr/>
        </p:nvSpPr>
        <p:spPr>
          <a:xfrm>
            <a:off x="1335300" y="1320588"/>
            <a:ext cx="5175670" cy="45963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56DB6"/>
              </a:buClr>
              <a:buFont typeface="Wingdings" panose="05000000000000000000" pitchFamily="2" charset="2"/>
              <a:buChar char="§"/>
            </a:pPr>
            <a:r>
              <a:rPr lang="fi-FI" dirty="0"/>
              <a:t>Motorinen kehitys alkaa refleksitoimintojen vaiheesta (0–1 vuotta). </a:t>
            </a:r>
          </a:p>
          <a:p>
            <a:pPr>
              <a:buClr>
                <a:srgbClr val="056DB6"/>
              </a:buClr>
              <a:buFont typeface="Wingdings" panose="05000000000000000000" pitchFamily="2" charset="2"/>
              <a:buChar char="§"/>
            </a:pPr>
            <a:r>
              <a:rPr lang="fi-FI" dirty="0"/>
              <a:t>Esimerkkejä pienen vauvan kehitysheijasteista eli reflekseistä ovat tarttumis-, säpsähdys-, kävely- ja sukellusheijasteet. Nämä refleksit jalostuvat alkeistaidoiksi (1–2 vuotta).</a:t>
            </a:r>
          </a:p>
        </p:txBody>
      </p:sp>
      <p:pic>
        <p:nvPicPr>
          <p:cNvPr id="2" name="Picture 1">
            <a:extLst>
              <a:ext uri="{FF2B5EF4-FFF2-40B4-BE49-F238E27FC236}">
                <a16:creationId xmlns:a16="http://schemas.microsoft.com/office/drawing/2014/main" id="{4F7359A9-078F-4E99-A0A8-849EC3137903}"/>
              </a:ext>
            </a:extLst>
          </p:cNvPr>
          <p:cNvPicPr>
            <a:picLocks noChangeAspect="1"/>
          </p:cNvPicPr>
          <p:nvPr/>
        </p:nvPicPr>
        <p:blipFill>
          <a:blip r:embed="rId5"/>
          <a:stretch>
            <a:fillRect/>
          </a:stretch>
        </p:blipFill>
        <p:spPr>
          <a:xfrm>
            <a:off x="6790292" y="1153961"/>
            <a:ext cx="5067300" cy="5172075"/>
          </a:xfrm>
          <a:prstGeom prst="rect">
            <a:avLst/>
          </a:prstGeom>
        </p:spPr>
      </p:pic>
    </p:spTree>
    <p:extLst>
      <p:ext uri="{BB962C8B-B14F-4D97-AF65-F5344CB8AC3E}">
        <p14:creationId xmlns:p14="http://schemas.microsoft.com/office/powerpoint/2010/main" val="408101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4" name="TextBox 3">
            <a:extLst>
              <a:ext uri="{FF2B5EF4-FFF2-40B4-BE49-F238E27FC236}">
                <a16:creationId xmlns:a16="http://schemas.microsoft.com/office/drawing/2014/main" id="{732986F7-164B-4D6A-BB9E-14B4226600BD}"/>
              </a:ext>
            </a:extLst>
          </p:cNvPr>
          <p:cNvSpPr txBox="1"/>
          <p:nvPr/>
        </p:nvSpPr>
        <p:spPr>
          <a:xfrm>
            <a:off x="786202" y="410638"/>
            <a:ext cx="10681120" cy="584775"/>
          </a:xfrm>
          <a:prstGeom prst="rect">
            <a:avLst/>
          </a:prstGeom>
          <a:noFill/>
        </p:spPr>
        <p:txBody>
          <a:bodyPr wrap="square" rtlCol="0">
            <a:spAutoFit/>
          </a:bodyPr>
          <a:lstStyle/>
          <a:p>
            <a:r>
              <a:rPr lang="fi-FI" sz="3200" dirty="0">
                <a:solidFill>
                  <a:srgbClr val="056DB6"/>
                </a:solidFill>
              </a:rPr>
              <a:t>MOTORINEN KEHITYS ETENEE VAIHEITTAIN</a:t>
            </a:r>
            <a:endParaRPr lang="fi-FI" sz="3200" dirty="0">
              <a:solidFill>
                <a:srgbClr val="056DB6"/>
              </a:solidFill>
              <a:latin typeface="Kenyan Coffee Rg" panose="02000608020200010104" pitchFamily="2" charset="0"/>
            </a:endParaRPr>
          </a:p>
        </p:txBody>
      </p:sp>
      <p:sp>
        <p:nvSpPr>
          <p:cNvPr id="6" name="Content Placeholder 2">
            <a:extLst>
              <a:ext uri="{FF2B5EF4-FFF2-40B4-BE49-F238E27FC236}">
                <a16:creationId xmlns:a16="http://schemas.microsoft.com/office/drawing/2014/main" id="{238821DF-02F2-4E8D-8D8B-502BE13A536A}"/>
              </a:ext>
            </a:extLst>
          </p:cNvPr>
          <p:cNvSpPr txBox="1">
            <a:spLocks/>
          </p:cNvSpPr>
          <p:nvPr/>
        </p:nvSpPr>
        <p:spPr>
          <a:xfrm>
            <a:off x="1335300" y="1320588"/>
            <a:ext cx="5175670" cy="45963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56DB6"/>
              </a:buClr>
              <a:buFont typeface="Wingdings" panose="05000000000000000000" pitchFamily="2" charset="2"/>
              <a:buChar char="§"/>
            </a:pPr>
            <a:r>
              <a:rPr lang="fi-FI" dirty="0"/>
              <a:t>Alkeistaitoja ovat muun muassa ryömiminen ja konttaaminen.</a:t>
            </a:r>
          </a:p>
          <a:p>
            <a:pPr>
              <a:buClr>
                <a:srgbClr val="056DB6"/>
              </a:buClr>
              <a:buFont typeface="Wingdings" panose="05000000000000000000" pitchFamily="2" charset="2"/>
              <a:buChar char="§"/>
            </a:pPr>
            <a:r>
              <a:rPr lang="fi-FI" dirty="0"/>
              <a:t>Heijastetoimintojen ja alkeellisten taitojen omaksumisen vaiheet luovat perustan seuraavalle kehitysvaiheelle, joka on motoristen perustaitojen omaksumisvaihe (2–7 vuotta). Tämä kehitysvaihe on hyvin keskeinen.</a:t>
            </a:r>
          </a:p>
        </p:txBody>
      </p:sp>
      <p:pic>
        <p:nvPicPr>
          <p:cNvPr id="2" name="Picture 1">
            <a:extLst>
              <a:ext uri="{FF2B5EF4-FFF2-40B4-BE49-F238E27FC236}">
                <a16:creationId xmlns:a16="http://schemas.microsoft.com/office/drawing/2014/main" id="{4F7359A9-078F-4E99-A0A8-849EC3137903}"/>
              </a:ext>
            </a:extLst>
          </p:cNvPr>
          <p:cNvPicPr>
            <a:picLocks noChangeAspect="1"/>
          </p:cNvPicPr>
          <p:nvPr/>
        </p:nvPicPr>
        <p:blipFill>
          <a:blip r:embed="rId5"/>
          <a:stretch>
            <a:fillRect/>
          </a:stretch>
        </p:blipFill>
        <p:spPr>
          <a:xfrm>
            <a:off x="6790292" y="1153961"/>
            <a:ext cx="5067300" cy="5172075"/>
          </a:xfrm>
          <a:prstGeom prst="rect">
            <a:avLst/>
          </a:prstGeom>
        </p:spPr>
      </p:pic>
    </p:spTree>
    <p:extLst>
      <p:ext uri="{BB962C8B-B14F-4D97-AF65-F5344CB8AC3E}">
        <p14:creationId xmlns:p14="http://schemas.microsoft.com/office/powerpoint/2010/main" val="274832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6DE763B987C04E82695DB092BF0968" ma:contentTypeVersion="17" ma:contentTypeDescription="Create a new document." ma:contentTypeScope="" ma:versionID="a7026a0a2ffbadde10859c7fc8ada97b">
  <xsd:schema xmlns:xsd="http://www.w3.org/2001/XMLSchema" xmlns:xs="http://www.w3.org/2001/XMLSchema" xmlns:p="http://schemas.microsoft.com/office/2006/metadata/properties" xmlns:ns3="b5c641bf-2ade-4333-a250-197102721543" xmlns:ns4="fda465a4-4358-4b47-9756-dc296ab0ee78" targetNamespace="http://schemas.microsoft.com/office/2006/metadata/properties" ma:root="true" ma:fieldsID="9b68e45d5f65d0a3efda08adc47c2711" ns3:_="" ns4:_="">
    <xsd:import namespace="b5c641bf-2ade-4333-a250-197102721543"/>
    <xsd:import namespace="fda465a4-4358-4b47-9756-dc296ab0ee7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MediaServiceSearchProperties"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c641bf-2ade-4333-a250-1971027215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da465a4-4358-4b47-9756-dc296ab0ee78"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b5c641bf-2ade-4333-a250-19710272154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3E5AD26-F56F-4547-840F-57CFDA9100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c641bf-2ade-4333-a250-197102721543"/>
    <ds:schemaRef ds:uri="fda465a4-4358-4b47-9756-dc296ab0ee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D0754E3-9B2F-41BA-8A60-3B57E124163C}">
  <ds:schemaRefs>
    <ds:schemaRef ds:uri="http://schemas.openxmlformats.org/package/2006/metadata/core-properties"/>
    <ds:schemaRef ds:uri="http://schemas.microsoft.com/office/2006/metadata/properties"/>
    <ds:schemaRef ds:uri="http://www.w3.org/XML/1998/namespace"/>
    <ds:schemaRef ds:uri="http://purl.org/dc/dcmitype/"/>
    <ds:schemaRef ds:uri="b5c641bf-2ade-4333-a250-197102721543"/>
    <ds:schemaRef ds:uri="http://schemas.microsoft.com/office/2006/documentManagement/types"/>
    <ds:schemaRef ds:uri="http://purl.org/dc/elements/1.1/"/>
    <ds:schemaRef ds:uri="http://schemas.microsoft.com/office/infopath/2007/PartnerControls"/>
    <ds:schemaRef ds:uri="fda465a4-4358-4b47-9756-dc296ab0ee78"/>
    <ds:schemaRef ds:uri="http://purl.org/dc/terms/"/>
  </ds:schemaRefs>
</ds:datastoreItem>
</file>

<file path=customXml/itemProps3.xml><?xml version="1.0" encoding="utf-8"?>
<ds:datastoreItem xmlns:ds="http://schemas.openxmlformats.org/officeDocument/2006/customXml" ds:itemID="{127892F4-F0AE-4988-AE5F-50F8FD31BFA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35611</TotalTime>
  <Words>2221</Words>
  <Application>Microsoft Office PowerPoint</Application>
  <PresentationFormat>Widescreen</PresentationFormat>
  <Paragraphs>152</Paragraphs>
  <Slides>18</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Kenyan Coffee Rg</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Creature AD</dc:creator>
  <cp:lastModifiedBy>Kantosalo Kimmo</cp:lastModifiedBy>
  <cp:revision>113</cp:revision>
  <dcterms:created xsi:type="dcterms:W3CDTF">2024-01-09T21:57:58Z</dcterms:created>
  <dcterms:modified xsi:type="dcterms:W3CDTF">2024-07-28T12:06:39Z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0x010100026DE763B987C04E82695DB092BF0968</vt:lpwstr>
  </property>
</Properties>
</file>