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8" r:id="rId5"/>
    <p:sldId id="291" r:id="rId6"/>
    <p:sldId id="292" r:id="rId7"/>
    <p:sldId id="301" r:id="rId8"/>
    <p:sldId id="345" r:id="rId9"/>
    <p:sldId id="346" r:id="rId10"/>
    <p:sldId id="347" r:id="rId11"/>
    <p:sldId id="348" r:id="rId12"/>
    <p:sldId id="349" r:id="rId13"/>
    <p:sldId id="350" r:id="rId14"/>
    <p:sldId id="351" r:id="rId15"/>
    <p:sldId id="352" r:id="rId16"/>
    <p:sldId id="353" r:id="rId17"/>
    <p:sldId id="354" r:id="rId18"/>
    <p:sldId id="355" r:id="rId19"/>
    <p:sldId id="356" r:id="rId20"/>
    <p:sldId id="319" r:id="rId21"/>
    <p:sldId id="357" r:id="rId22"/>
    <p:sldId id="358" r:id="rId23"/>
    <p:sldId id="260" r:id="rId2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ntosalo Kimmo" initials="KK" lastIdx="1" clrIdx="0">
    <p:extLst>
      <p:ext uri="{19B8F6BF-5375-455C-9EA6-DF929625EA0E}">
        <p15:presenceInfo xmlns:p15="http://schemas.microsoft.com/office/powerpoint/2012/main" userId="S-1-5-21-202514704-1860519746-1612804138-1276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D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1" autoAdjust="0"/>
    <p:restoredTop sz="80641" autoAdjust="0"/>
  </p:normalViewPr>
  <p:slideViewPr>
    <p:cSldViewPr snapToGrid="0">
      <p:cViewPr varScale="1">
        <p:scale>
          <a:sx n="87" d="100"/>
          <a:sy n="87" d="100"/>
        </p:scale>
        <p:origin x="13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ntosalo Kimmo" userId="f85c920b-67ca-4520-a984-84066ec6d286" providerId="ADAL" clId="{9FA1A02B-0F9E-4C0C-A5F0-740BF2A225C7}"/>
    <pc:docChg chg="custSel modSld">
      <pc:chgData name="Kantosalo Kimmo" userId="f85c920b-67ca-4520-a984-84066ec6d286" providerId="ADAL" clId="{9FA1A02B-0F9E-4C0C-A5F0-740BF2A225C7}" dt="2024-07-28T10:42:12.181" v="188" actId="1076"/>
      <pc:docMkLst>
        <pc:docMk/>
      </pc:docMkLst>
      <pc:sldChg chg="modSp">
        <pc:chgData name="Kantosalo Kimmo" userId="f85c920b-67ca-4520-a984-84066ec6d286" providerId="ADAL" clId="{9FA1A02B-0F9E-4C0C-A5F0-740BF2A225C7}" dt="2024-07-28T10:35:42.044" v="2" actId="14100"/>
        <pc:sldMkLst>
          <pc:docMk/>
          <pc:sldMk cId="3108384885" sldId="292"/>
        </pc:sldMkLst>
        <pc:spChg chg="mod">
          <ac:chgData name="Kantosalo Kimmo" userId="f85c920b-67ca-4520-a984-84066ec6d286" providerId="ADAL" clId="{9FA1A02B-0F9E-4C0C-A5F0-740BF2A225C7}" dt="2024-07-28T10:35:42.044" v="2" actId="14100"/>
          <ac:spMkLst>
            <pc:docMk/>
            <pc:sldMk cId="3108384885" sldId="292"/>
            <ac:spMk id="6" creationId="{238821DF-02F2-4E8D-8D8B-502BE13A536A}"/>
          </ac:spMkLst>
        </pc:spChg>
      </pc:sldChg>
      <pc:sldChg chg="modSp">
        <pc:chgData name="Kantosalo Kimmo" userId="f85c920b-67ca-4520-a984-84066ec6d286" providerId="ADAL" clId="{9FA1A02B-0F9E-4C0C-A5F0-740BF2A225C7}" dt="2024-07-28T10:41:43.142" v="183" actId="1076"/>
        <pc:sldMkLst>
          <pc:docMk/>
          <pc:sldMk cId="1904513571" sldId="319"/>
        </pc:sldMkLst>
        <pc:spChg chg="mod">
          <ac:chgData name="Kantosalo Kimmo" userId="f85c920b-67ca-4520-a984-84066ec6d286" providerId="ADAL" clId="{9FA1A02B-0F9E-4C0C-A5F0-740BF2A225C7}" dt="2024-07-28T10:41:43.142" v="183" actId="1076"/>
          <ac:spMkLst>
            <pc:docMk/>
            <pc:sldMk cId="1904513571" sldId="319"/>
            <ac:spMk id="6" creationId="{238821DF-02F2-4E8D-8D8B-502BE13A536A}"/>
          </ac:spMkLst>
        </pc:spChg>
      </pc:sldChg>
      <pc:sldChg chg="modSp">
        <pc:chgData name="Kantosalo Kimmo" userId="f85c920b-67ca-4520-a984-84066ec6d286" providerId="ADAL" clId="{9FA1A02B-0F9E-4C0C-A5F0-740BF2A225C7}" dt="2024-07-28T10:37:35.776" v="3" actId="6549"/>
        <pc:sldMkLst>
          <pc:docMk/>
          <pc:sldMk cId="1308785921" sldId="351"/>
        </pc:sldMkLst>
        <pc:spChg chg="mod">
          <ac:chgData name="Kantosalo Kimmo" userId="f85c920b-67ca-4520-a984-84066ec6d286" providerId="ADAL" clId="{9FA1A02B-0F9E-4C0C-A5F0-740BF2A225C7}" dt="2024-07-28T10:37:35.776" v="3" actId="6549"/>
          <ac:spMkLst>
            <pc:docMk/>
            <pc:sldMk cId="1308785921" sldId="351"/>
            <ac:spMk id="6" creationId="{238821DF-02F2-4E8D-8D8B-502BE13A536A}"/>
          </ac:spMkLst>
        </pc:spChg>
      </pc:sldChg>
      <pc:sldChg chg="modSp">
        <pc:chgData name="Kantosalo Kimmo" userId="f85c920b-67ca-4520-a984-84066ec6d286" providerId="ADAL" clId="{9FA1A02B-0F9E-4C0C-A5F0-740BF2A225C7}" dt="2024-07-28T10:38:20.304" v="6" actId="1076"/>
        <pc:sldMkLst>
          <pc:docMk/>
          <pc:sldMk cId="4257734439" sldId="353"/>
        </pc:sldMkLst>
        <pc:spChg chg="mod">
          <ac:chgData name="Kantosalo Kimmo" userId="f85c920b-67ca-4520-a984-84066ec6d286" providerId="ADAL" clId="{9FA1A02B-0F9E-4C0C-A5F0-740BF2A225C7}" dt="2024-07-28T10:38:20.304" v="6" actId="1076"/>
          <ac:spMkLst>
            <pc:docMk/>
            <pc:sldMk cId="4257734439" sldId="353"/>
            <ac:spMk id="6" creationId="{238821DF-02F2-4E8D-8D8B-502BE13A536A}"/>
          </ac:spMkLst>
        </pc:spChg>
      </pc:sldChg>
      <pc:sldChg chg="modSp">
        <pc:chgData name="Kantosalo Kimmo" userId="f85c920b-67ca-4520-a984-84066ec6d286" providerId="ADAL" clId="{9FA1A02B-0F9E-4C0C-A5F0-740BF2A225C7}" dt="2024-07-28T10:41:05.719" v="181" actId="6549"/>
        <pc:sldMkLst>
          <pc:docMk/>
          <pc:sldMk cId="3167212919" sldId="354"/>
        </pc:sldMkLst>
        <pc:spChg chg="mod">
          <ac:chgData name="Kantosalo Kimmo" userId="f85c920b-67ca-4520-a984-84066ec6d286" providerId="ADAL" clId="{9FA1A02B-0F9E-4C0C-A5F0-740BF2A225C7}" dt="2024-07-28T10:41:05.719" v="181" actId="6549"/>
          <ac:spMkLst>
            <pc:docMk/>
            <pc:sldMk cId="3167212919" sldId="354"/>
            <ac:spMk id="6" creationId="{238821DF-02F2-4E8D-8D8B-502BE13A536A}"/>
          </ac:spMkLst>
        </pc:spChg>
      </pc:sldChg>
      <pc:sldChg chg="modSp">
        <pc:chgData name="Kantosalo Kimmo" userId="f85c920b-67ca-4520-a984-84066ec6d286" providerId="ADAL" clId="{9FA1A02B-0F9E-4C0C-A5F0-740BF2A225C7}" dt="2024-07-28T10:41:28.216" v="182" actId="14100"/>
        <pc:sldMkLst>
          <pc:docMk/>
          <pc:sldMk cId="2921627491" sldId="356"/>
        </pc:sldMkLst>
        <pc:spChg chg="mod">
          <ac:chgData name="Kantosalo Kimmo" userId="f85c920b-67ca-4520-a984-84066ec6d286" providerId="ADAL" clId="{9FA1A02B-0F9E-4C0C-A5F0-740BF2A225C7}" dt="2024-07-28T10:41:28.216" v="182" actId="14100"/>
          <ac:spMkLst>
            <pc:docMk/>
            <pc:sldMk cId="2921627491" sldId="356"/>
            <ac:spMk id="6" creationId="{238821DF-02F2-4E8D-8D8B-502BE13A536A}"/>
          </ac:spMkLst>
        </pc:spChg>
      </pc:sldChg>
      <pc:sldChg chg="modSp">
        <pc:chgData name="Kantosalo Kimmo" userId="f85c920b-67ca-4520-a984-84066ec6d286" providerId="ADAL" clId="{9FA1A02B-0F9E-4C0C-A5F0-740BF2A225C7}" dt="2024-07-28T10:41:50.415" v="184" actId="1076"/>
        <pc:sldMkLst>
          <pc:docMk/>
          <pc:sldMk cId="3073795130" sldId="357"/>
        </pc:sldMkLst>
        <pc:spChg chg="mod">
          <ac:chgData name="Kantosalo Kimmo" userId="f85c920b-67ca-4520-a984-84066ec6d286" providerId="ADAL" clId="{9FA1A02B-0F9E-4C0C-A5F0-740BF2A225C7}" dt="2024-07-28T10:41:50.415" v="184" actId="1076"/>
          <ac:spMkLst>
            <pc:docMk/>
            <pc:sldMk cId="3073795130" sldId="357"/>
            <ac:spMk id="6" creationId="{238821DF-02F2-4E8D-8D8B-502BE13A536A}"/>
          </ac:spMkLst>
        </pc:spChg>
      </pc:sldChg>
      <pc:sldChg chg="modSp">
        <pc:chgData name="Kantosalo Kimmo" userId="f85c920b-67ca-4520-a984-84066ec6d286" providerId="ADAL" clId="{9FA1A02B-0F9E-4C0C-A5F0-740BF2A225C7}" dt="2024-07-28T10:42:12.181" v="188" actId="1076"/>
        <pc:sldMkLst>
          <pc:docMk/>
          <pc:sldMk cId="1001738237" sldId="358"/>
        </pc:sldMkLst>
        <pc:spChg chg="mod">
          <ac:chgData name="Kantosalo Kimmo" userId="f85c920b-67ca-4520-a984-84066ec6d286" providerId="ADAL" clId="{9FA1A02B-0F9E-4C0C-A5F0-740BF2A225C7}" dt="2024-07-28T10:42:12.181" v="188" actId="1076"/>
          <ac:spMkLst>
            <pc:docMk/>
            <pc:sldMk cId="1001738237" sldId="358"/>
            <ac:spMk id="6" creationId="{238821DF-02F2-4E8D-8D8B-502BE13A536A}"/>
          </ac:spMkLst>
        </pc:spChg>
      </pc:sldChg>
    </pc:docChg>
  </pc:docChgLst>
  <pc:docChgLst>
    <pc:chgData name="Kantosalo Kimmo" userId="f85c920b-67ca-4520-a984-84066ec6d286" providerId="ADAL" clId="{8C661D1D-32F1-49CE-9128-6DD278D46B10}"/>
    <pc:docChg chg="undo custSel addSld delSld modSld sldOrd">
      <pc:chgData name="Kantosalo Kimmo" userId="f85c920b-67ca-4520-a984-84066ec6d286" providerId="ADAL" clId="{8C661D1D-32F1-49CE-9128-6DD278D46B10}" dt="2024-06-26T07:44:27.402" v="2471" actId="6549"/>
      <pc:docMkLst>
        <pc:docMk/>
      </pc:docMkLst>
      <pc:sldChg chg="modSp">
        <pc:chgData name="Kantosalo Kimmo" userId="f85c920b-67ca-4520-a984-84066ec6d286" providerId="ADAL" clId="{8C661D1D-32F1-49CE-9128-6DD278D46B10}" dt="2024-06-19T10:43:02.169" v="27" actId="20577"/>
        <pc:sldMkLst>
          <pc:docMk/>
          <pc:sldMk cId="847182877" sldId="258"/>
        </pc:sldMkLst>
        <pc:spChg chg="mod">
          <ac:chgData name="Kantosalo Kimmo" userId="f85c920b-67ca-4520-a984-84066ec6d286" providerId="ADAL" clId="{8C661D1D-32F1-49CE-9128-6DD278D46B10}" dt="2024-06-19T10:43:02.169" v="27" actId="20577"/>
          <ac:spMkLst>
            <pc:docMk/>
            <pc:sldMk cId="847182877" sldId="258"/>
            <ac:spMk id="9" creationId="{E566E91B-69F9-C52E-CA99-6C0C3BD93CAC}"/>
          </ac:spMkLst>
        </pc:spChg>
      </pc:sldChg>
      <pc:sldChg chg="modSp">
        <pc:chgData name="Kantosalo Kimmo" userId="f85c920b-67ca-4520-a984-84066ec6d286" providerId="ADAL" clId="{8C661D1D-32F1-49CE-9128-6DD278D46B10}" dt="2024-06-24T07:41:32.368" v="210" actId="6549"/>
        <pc:sldMkLst>
          <pc:docMk/>
          <pc:sldMk cId="2743237583" sldId="291"/>
        </pc:sldMkLst>
        <pc:spChg chg="mod">
          <ac:chgData name="Kantosalo Kimmo" userId="f85c920b-67ca-4520-a984-84066ec6d286" providerId="ADAL" clId="{8C661D1D-32F1-49CE-9128-6DD278D46B10}" dt="2024-06-24T07:41:32.368" v="210" actId="6549"/>
          <ac:spMkLst>
            <pc:docMk/>
            <pc:sldMk cId="2743237583" sldId="291"/>
            <ac:spMk id="6" creationId="{238821DF-02F2-4E8D-8D8B-502BE13A536A}"/>
          </ac:spMkLst>
        </pc:spChg>
      </pc:sldChg>
      <pc:sldChg chg="delSp modSp">
        <pc:chgData name="Kantosalo Kimmo" userId="f85c920b-67ca-4520-a984-84066ec6d286" providerId="ADAL" clId="{8C661D1D-32F1-49CE-9128-6DD278D46B10}" dt="2024-06-24T07:57:29.822" v="893" actId="20577"/>
        <pc:sldMkLst>
          <pc:docMk/>
          <pc:sldMk cId="3108384885" sldId="292"/>
        </pc:sldMkLst>
        <pc:spChg chg="mod">
          <ac:chgData name="Kantosalo Kimmo" userId="f85c920b-67ca-4520-a984-84066ec6d286" providerId="ADAL" clId="{8C661D1D-32F1-49CE-9128-6DD278D46B10}" dt="2024-06-24T07:46:30.537" v="215"/>
          <ac:spMkLst>
            <pc:docMk/>
            <pc:sldMk cId="3108384885" sldId="292"/>
            <ac:spMk id="4" creationId="{732986F7-164B-4D6A-BB9E-14B4226600BD}"/>
          </ac:spMkLst>
        </pc:spChg>
        <pc:spChg chg="mod">
          <ac:chgData name="Kantosalo Kimmo" userId="f85c920b-67ca-4520-a984-84066ec6d286" providerId="ADAL" clId="{8C661D1D-32F1-49CE-9128-6DD278D46B10}" dt="2024-06-24T07:57:29.822" v="893" actId="20577"/>
          <ac:spMkLst>
            <pc:docMk/>
            <pc:sldMk cId="3108384885" sldId="292"/>
            <ac:spMk id="6" creationId="{238821DF-02F2-4E8D-8D8B-502BE13A536A}"/>
          </ac:spMkLst>
        </pc:spChg>
        <pc:spChg chg="del">
          <ac:chgData name="Kantosalo Kimmo" userId="f85c920b-67ca-4520-a984-84066ec6d286" providerId="ADAL" clId="{8C661D1D-32F1-49CE-9128-6DD278D46B10}" dt="2024-06-24T07:42:18.228" v="214" actId="478"/>
          <ac:spMkLst>
            <pc:docMk/>
            <pc:sldMk cId="3108384885" sldId="292"/>
            <ac:spMk id="9" creationId="{C264EB66-73C8-48F6-825B-90566A8E7AB6}"/>
          </ac:spMkLst>
        </pc:spChg>
        <pc:picChg chg="del">
          <ac:chgData name="Kantosalo Kimmo" userId="f85c920b-67ca-4520-a984-84066ec6d286" providerId="ADAL" clId="{8C661D1D-32F1-49CE-9128-6DD278D46B10}" dt="2024-06-24T07:42:13.758" v="213" actId="478"/>
          <ac:picMkLst>
            <pc:docMk/>
            <pc:sldMk cId="3108384885" sldId="292"/>
            <ac:picMk id="8" creationId="{BAC628DA-7823-44F8-9AA7-A2CAC6BAB6A3}"/>
          </ac:picMkLst>
        </pc:picChg>
        <pc:picChg chg="del">
          <ac:chgData name="Kantosalo Kimmo" userId="f85c920b-67ca-4520-a984-84066ec6d286" providerId="ADAL" clId="{8C661D1D-32F1-49CE-9128-6DD278D46B10}" dt="2024-06-24T07:42:11.962" v="212" actId="478"/>
          <ac:picMkLst>
            <pc:docMk/>
            <pc:sldMk cId="3108384885" sldId="292"/>
            <ac:picMk id="10" creationId="{1D45BB14-25C9-444E-8941-781C102E5D94}"/>
          </ac:picMkLst>
        </pc:picChg>
      </pc:sldChg>
      <pc:sldChg chg="delSp modSp modAnim">
        <pc:chgData name="Kantosalo Kimmo" userId="f85c920b-67ca-4520-a984-84066ec6d286" providerId="ADAL" clId="{8C661D1D-32F1-49CE-9128-6DD278D46B10}" dt="2024-06-24T07:52:05.543" v="498" actId="1076"/>
        <pc:sldMkLst>
          <pc:docMk/>
          <pc:sldMk cId="392528056" sldId="301"/>
        </pc:sldMkLst>
        <pc:spChg chg="mod">
          <ac:chgData name="Kantosalo Kimmo" userId="f85c920b-67ca-4520-a984-84066ec6d286" providerId="ADAL" clId="{8C661D1D-32F1-49CE-9128-6DD278D46B10}" dt="2024-06-24T07:50:51.883" v="430" actId="6549"/>
          <ac:spMkLst>
            <pc:docMk/>
            <pc:sldMk cId="392528056" sldId="301"/>
            <ac:spMk id="4" creationId="{732986F7-164B-4D6A-BB9E-14B4226600BD}"/>
          </ac:spMkLst>
        </pc:spChg>
        <pc:spChg chg="mod">
          <ac:chgData name="Kantosalo Kimmo" userId="f85c920b-67ca-4520-a984-84066ec6d286" providerId="ADAL" clId="{8C661D1D-32F1-49CE-9128-6DD278D46B10}" dt="2024-06-24T07:52:05.543" v="498" actId="1076"/>
          <ac:spMkLst>
            <pc:docMk/>
            <pc:sldMk cId="392528056" sldId="301"/>
            <ac:spMk id="6" creationId="{238821DF-02F2-4E8D-8D8B-502BE13A536A}"/>
          </ac:spMkLst>
        </pc:spChg>
        <pc:spChg chg="del">
          <ac:chgData name="Kantosalo Kimmo" userId="f85c920b-67ca-4520-a984-84066ec6d286" providerId="ADAL" clId="{8C661D1D-32F1-49CE-9128-6DD278D46B10}" dt="2024-06-24T07:51:00.940" v="432" actId="478"/>
          <ac:spMkLst>
            <pc:docMk/>
            <pc:sldMk cId="392528056" sldId="301"/>
            <ac:spMk id="8" creationId="{02441D8A-B46F-45BA-8F9D-B504F861002D}"/>
          </ac:spMkLst>
        </pc:spChg>
        <pc:picChg chg="del">
          <ac:chgData name="Kantosalo Kimmo" userId="f85c920b-67ca-4520-a984-84066ec6d286" providerId="ADAL" clId="{8C661D1D-32F1-49CE-9128-6DD278D46B10}" dt="2024-06-24T07:50:56.995" v="431" actId="478"/>
          <ac:picMkLst>
            <pc:docMk/>
            <pc:sldMk cId="392528056" sldId="301"/>
            <ac:picMk id="3" creationId="{3C8EBBF2-B91D-47F3-8A5D-989297BFD105}"/>
          </ac:picMkLst>
        </pc:picChg>
      </pc:sldChg>
      <pc:sldChg chg="addSp modSp add addCm delCm">
        <pc:chgData name="Kantosalo Kimmo" userId="f85c920b-67ca-4520-a984-84066ec6d286" providerId="ADAL" clId="{8C661D1D-32F1-49CE-9128-6DD278D46B10}" dt="2024-06-24T10:03:05.537" v="971" actId="255"/>
        <pc:sldMkLst>
          <pc:docMk/>
          <pc:sldMk cId="2702811560" sldId="345"/>
        </pc:sldMkLst>
        <pc:spChg chg="add mod">
          <ac:chgData name="Kantosalo Kimmo" userId="f85c920b-67ca-4520-a984-84066ec6d286" providerId="ADAL" clId="{8C661D1D-32F1-49CE-9128-6DD278D46B10}" dt="2024-06-24T10:03:05.537" v="971" actId="255"/>
          <ac:spMkLst>
            <pc:docMk/>
            <pc:sldMk cId="2702811560" sldId="345"/>
            <ac:spMk id="3" creationId="{9DEC1DCE-0641-4E69-8466-230861A1B894}"/>
          </ac:spMkLst>
        </pc:spChg>
        <pc:spChg chg="mod">
          <ac:chgData name="Kantosalo Kimmo" userId="f85c920b-67ca-4520-a984-84066ec6d286" providerId="ADAL" clId="{8C661D1D-32F1-49CE-9128-6DD278D46B10}" dt="2024-06-24T10:02:50.419" v="970" actId="20577"/>
          <ac:spMkLst>
            <pc:docMk/>
            <pc:sldMk cId="2702811560" sldId="345"/>
            <ac:spMk id="6" creationId="{238821DF-02F2-4E8D-8D8B-502BE13A536A}"/>
          </ac:spMkLst>
        </pc:spChg>
        <pc:picChg chg="add mod">
          <ac:chgData name="Kantosalo Kimmo" userId="f85c920b-67ca-4520-a984-84066ec6d286" providerId="ADAL" clId="{8C661D1D-32F1-49CE-9128-6DD278D46B10}" dt="2024-06-24T10:02:28.956" v="968" actId="14100"/>
          <ac:picMkLst>
            <pc:docMk/>
            <pc:sldMk cId="2702811560" sldId="345"/>
            <ac:picMk id="2" creationId="{194F356D-EFA0-4808-9774-33E7BAD11DC8}"/>
          </ac:picMkLst>
        </pc:picChg>
      </pc:sldChg>
      <pc:sldChg chg="addSp delSp modSp add">
        <pc:chgData name="Kantosalo Kimmo" userId="f85c920b-67ca-4520-a984-84066ec6d286" providerId="ADAL" clId="{8C661D1D-32F1-49CE-9128-6DD278D46B10}" dt="2024-06-24T10:13:18.673" v="1056" actId="20577"/>
        <pc:sldMkLst>
          <pc:docMk/>
          <pc:sldMk cId="846137262" sldId="346"/>
        </pc:sldMkLst>
        <pc:spChg chg="del">
          <ac:chgData name="Kantosalo Kimmo" userId="f85c920b-67ca-4520-a984-84066ec6d286" providerId="ADAL" clId="{8C661D1D-32F1-49CE-9128-6DD278D46B10}" dt="2024-06-24T10:11:51.154" v="995" actId="478"/>
          <ac:spMkLst>
            <pc:docMk/>
            <pc:sldMk cId="846137262" sldId="346"/>
            <ac:spMk id="3" creationId="{9DEC1DCE-0641-4E69-8466-230861A1B894}"/>
          </ac:spMkLst>
        </pc:spChg>
        <pc:spChg chg="mod">
          <ac:chgData name="Kantosalo Kimmo" userId="f85c920b-67ca-4520-a984-84066ec6d286" providerId="ADAL" clId="{8C661D1D-32F1-49CE-9128-6DD278D46B10}" dt="2024-06-24T10:13:18.673" v="1056" actId="20577"/>
          <ac:spMkLst>
            <pc:docMk/>
            <pc:sldMk cId="846137262" sldId="346"/>
            <ac:spMk id="4" creationId="{732986F7-164B-4D6A-BB9E-14B4226600BD}"/>
          </ac:spMkLst>
        </pc:spChg>
        <pc:spChg chg="mod">
          <ac:chgData name="Kantosalo Kimmo" userId="f85c920b-67ca-4520-a984-84066ec6d286" providerId="ADAL" clId="{8C661D1D-32F1-49CE-9128-6DD278D46B10}" dt="2024-06-24T10:11:29.663" v="992" actId="20577"/>
          <ac:spMkLst>
            <pc:docMk/>
            <pc:sldMk cId="846137262" sldId="346"/>
            <ac:spMk id="6" creationId="{238821DF-02F2-4E8D-8D8B-502BE13A536A}"/>
          </ac:spMkLst>
        </pc:spChg>
        <pc:spChg chg="add mod">
          <ac:chgData name="Kantosalo Kimmo" userId="f85c920b-67ca-4520-a984-84066ec6d286" providerId="ADAL" clId="{8C661D1D-32F1-49CE-9128-6DD278D46B10}" dt="2024-06-24T10:12:49.426" v="1002" actId="6549"/>
          <ac:spMkLst>
            <pc:docMk/>
            <pc:sldMk cId="846137262" sldId="346"/>
            <ac:spMk id="7" creationId="{1D6D4B8D-C563-4159-95E4-8DD3E7864903}"/>
          </ac:spMkLst>
        </pc:spChg>
        <pc:picChg chg="del">
          <ac:chgData name="Kantosalo Kimmo" userId="f85c920b-67ca-4520-a984-84066ec6d286" providerId="ADAL" clId="{8C661D1D-32F1-49CE-9128-6DD278D46B10}" dt="2024-06-24T10:06:21.473" v="977" actId="478"/>
          <ac:picMkLst>
            <pc:docMk/>
            <pc:sldMk cId="846137262" sldId="346"/>
            <ac:picMk id="2" creationId="{194F356D-EFA0-4808-9774-33E7BAD11DC8}"/>
          </ac:picMkLst>
        </pc:picChg>
      </pc:sldChg>
      <pc:sldChg chg="delSp modSp add modNotesTx">
        <pc:chgData name="Kantosalo Kimmo" userId="f85c920b-67ca-4520-a984-84066ec6d286" providerId="ADAL" clId="{8C661D1D-32F1-49CE-9128-6DD278D46B10}" dt="2024-06-24T10:18:22.727" v="1210" actId="6549"/>
        <pc:sldMkLst>
          <pc:docMk/>
          <pc:sldMk cId="2458118156" sldId="347"/>
        </pc:sldMkLst>
        <pc:spChg chg="mod">
          <ac:chgData name="Kantosalo Kimmo" userId="f85c920b-67ca-4520-a984-84066ec6d286" providerId="ADAL" clId="{8C661D1D-32F1-49CE-9128-6DD278D46B10}" dt="2024-06-24T10:17:08.208" v="1139" actId="20577"/>
          <ac:spMkLst>
            <pc:docMk/>
            <pc:sldMk cId="2458118156" sldId="347"/>
            <ac:spMk id="4" creationId="{732986F7-164B-4D6A-BB9E-14B4226600BD}"/>
          </ac:spMkLst>
        </pc:spChg>
        <pc:spChg chg="mod">
          <ac:chgData name="Kantosalo Kimmo" userId="f85c920b-67ca-4520-a984-84066ec6d286" providerId="ADAL" clId="{8C661D1D-32F1-49CE-9128-6DD278D46B10}" dt="2024-06-24T10:17:58.591" v="1149" actId="11"/>
          <ac:spMkLst>
            <pc:docMk/>
            <pc:sldMk cId="2458118156" sldId="347"/>
            <ac:spMk id="6" creationId="{238821DF-02F2-4E8D-8D8B-502BE13A536A}"/>
          </ac:spMkLst>
        </pc:spChg>
        <pc:spChg chg="del">
          <ac:chgData name="Kantosalo Kimmo" userId="f85c920b-67ca-4520-a984-84066ec6d286" providerId="ADAL" clId="{8C661D1D-32F1-49CE-9128-6DD278D46B10}" dt="2024-06-24T10:17:12.632" v="1140" actId="478"/>
          <ac:spMkLst>
            <pc:docMk/>
            <pc:sldMk cId="2458118156" sldId="347"/>
            <ac:spMk id="7" creationId="{1D6D4B8D-C563-4159-95E4-8DD3E7864903}"/>
          </ac:spMkLst>
        </pc:spChg>
      </pc:sldChg>
      <pc:sldChg chg="addSp modSp add">
        <pc:chgData name="Kantosalo Kimmo" userId="f85c920b-67ca-4520-a984-84066ec6d286" providerId="ADAL" clId="{8C661D1D-32F1-49CE-9128-6DD278D46B10}" dt="2024-06-26T06:57:35.928" v="1753" actId="12"/>
        <pc:sldMkLst>
          <pc:docMk/>
          <pc:sldMk cId="406579008" sldId="348"/>
        </pc:sldMkLst>
        <pc:spChg chg="mod">
          <ac:chgData name="Kantosalo Kimmo" userId="f85c920b-67ca-4520-a984-84066ec6d286" providerId="ADAL" clId="{8C661D1D-32F1-49CE-9128-6DD278D46B10}" dt="2024-06-26T06:40:18.322" v="1281" actId="20577"/>
          <ac:spMkLst>
            <pc:docMk/>
            <pc:sldMk cId="406579008" sldId="348"/>
            <ac:spMk id="4" creationId="{732986F7-164B-4D6A-BB9E-14B4226600BD}"/>
          </ac:spMkLst>
        </pc:spChg>
        <pc:spChg chg="mod">
          <ac:chgData name="Kantosalo Kimmo" userId="f85c920b-67ca-4520-a984-84066ec6d286" providerId="ADAL" clId="{8C661D1D-32F1-49CE-9128-6DD278D46B10}" dt="2024-06-26T06:57:35.928" v="1753" actId="12"/>
          <ac:spMkLst>
            <pc:docMk/>
            <pc:sldMk cId="406579008" sldId="348"/>
            <ac:spMk id="6" creationId="{238821DF-02F2-4E8D-8D8B-502BE13A536A}"/>
          </ac:spMkLst>
        </pc:spChg>
        <pc:picChg chg="add mod">
          <ac:chgData name="Kantosalo Kimmo" userId="f85c920b-67ca-4520-a984-84066ec6d286" providerId="ADAL" clId="{8C661D1D-32F1-49CE-9128-6DD278D46B10}" dt="2024-06-26T06:57:04.982" v="1751" actId="1440"/>
          <ac:picMkLst>
            <pc:docMk/>
            <pc:sldMk cId="406579008" sldId="348"/>
            <ac:picMk id="3" creationId="{E7BB292F-88BE-4736-A10D-B088DBD4DD66}"/>
          </ac:picMkLst>
        </pc:picChg>
      </pc:sldChg>
      <pc:sldChg chg="addSp delSp modSp add modNotesTx">
        <pc:chgData name="Kantosalo Kimmo" userId="f85c920b-67ca-4520-a984-84066ec6d286" providerId="ADAL" clId="{8C661D1D-32F1-49CE-9128-6DD278D46B10}" dt="2024-06-26T07:13:16.316" v="1815" actId="6549"/>
        <pc:sldMkLst>
          <pc:docMk/>
          <pc:sldMk cId="1011324464" sldId="349"/>
        </pc:sldMkLst>
        <pc:spChg chg="mod">
          <ac:chgData name="Kantosalo Kimmo" userId="f85c920b-67ca-4520-a984-84066ec6d286" providerId="ADAL" clId="{8C661D1D-32F1-49CE-9128-6DD278D46B10}" dt="2024-06-26T06:58:37.065" v="1770" actId="20577"/>
          <ac:spMkLst>
            <pc:docMk/>
            <pc:sldMk cId="1011324464" sldId="349"/>
            <ac:spMk id="4" creationId="{732986F7-164B-4D6A-BB9E-14B4226600BD}"/>
          </ac:spMkLst>
        </pc:spChg>
        <pc:spChg chg="mod">
          <ac:chgData name="Kantosalo Kimmo" userId="f85c920b-67ca-4520-a984-84066ec6d286" providerId="ADAL" clId="{8C661D1D-32F1-49CE-9128-6DD278D46B10}" dt="2024-06-26T06:59:56.255" v="1786" actId="20577"/>
          <ac:spMkLst>
            <pc:docMk/>
            <pc:sldMk cId="1011324464" sldId="349"/>
            <ac:spMk id="6" creationId="{238821DF-02F2-4E8D-8D8B-502BE13A536A}"/>
          </ac:spMkLst>
        </pc:spChg>
        <pc:picChg chg="del">
          <ac:chgData name="Kantosalo Kimmo" userId="f85c920b-67ca-4520-a984-84066ec6d286" providerId="ADAL" clId="{8C661D1D-32F1-49CE-9128-6DD278D46B10}" dt="2024-06-26T07:00:12.859" v="1788" actId="478"/>
          <ac:picMkLst>
            <pc:docMk/>
            <pc:sldMk cId="1011324464" sldId="349"/>
            <ac:picMk id="3" creationId="{E7BB292F-88BE-4736-A10D-B088DBD4DD66}"/>
          </ac:picMkLst>
        </pc:picChg>
        <pc:picChg chg="add mod">
          <ac:chgData name="Kantosalo Kimmo" userId="f85c920b-67ca-4520-a984-84066ec6d286" providerId="ADAL" clId="{8C661D1D-32F1-49CE-9128-6DD278D46B10}" dt="2024-06-26T07:01:21.010" v="1792" actId="1440"/>
          <ac:picMkLst>
            <pc:docMk/>
            <pc:sldMk cId="1011324464" sldId="349"/>
            <ac:picMk id="7" creationId="{549C1925-71AB-4341-A292-E2B07F1AD705}"/>
          </ac:picMkLst>
        </pc:picChg>
      </pc:sldChg>
      <pc:sldChg chg="addSp delSp modSp add modAnim modNotesTx">
        <pc:chgData name="Kantosalo Kimmo" userId="f85c920b-67ca-4520-a984-84066ec6d286" providerId="ADAL" clId="{8C661D1D-32F1-49CE-9128-6DD278D46B10}" dt="2024-06-26T07:22:50.861" v="2296" actId="1440"/>
        <pc:sldMkLst>
          <pc:docMk/>
          <pc:sldMk cId="281581749" sldId="350"/>
        </pc:sldMkLst>
        <pc:spChg chg="mod">
          <ac:chgData name="Kantosalo Kimmo" userId="f85c920b-67ca-4520-a984-84066ec6d286" providerId="ADAL" clId="{8C661D1D-32F1-49CE-9128-6DD278D46B10}" dt="2024-06-26T07:01:49.826" v="1809" actId="20577"/>
          <ac:spMkLst>
            <pc:docMk/>
            <pc:sldMk cId="281581749" sldId="350"/>
            <ac:spMk id="4" creationId="{732986F7-164B-4D6A-BB9E-14B4226600BD}"/>
          </ac:spMkLst>
        </pc:spChg>
        <pc:spChg chg="mod">
          <ac:chgData name="Kantosalo Kimmo" userId="f85c920b-67ca-4520-a984-84066ec6d286" providerId="ADAL" clId="{8C661D1D-32F1-49CE-9128-6DD278D46B10}" dt="2024-06-26T07:21:19.959" v="2291" actId="20577"/>
          <ac:spMkLst>
            <pc:docMk/>
            <pc:sldMk cId="281581749" sldId="350"/>
            <ac:spMk id="6" creationId="{238821DF-02F2-4E8D-8D8B-502BE13A536A}"/>
          </ac:spMkLst>
        </pc:spChg>
        <pc:picChg chg="del">
          <ac:chgData name="Kantosalo Kimmo" userId="f85c920b-67ca-4520-a984-84066ec6d286" providerId="ADAL" clId="{8C661D1D-32F1-49CE-9128-6DD278D46B10}" dt="2024-06-26T07:21:57.508" v="2292" actId="478"/>
          <ac:picMkLst>
            <pc:docMk/>
            <pc:sldMk cId="281581749" sldId="350"/>
            <ac:picMk id="3" creationId="{E7BB292F-88BE-4736-A10D-B088DBD4DD66}"/>
          </ac:picMkLst>
        </pc:picChg>
        <pc:picChg chg="add mod">
          <ac:chgData name="Kantosalo Kimmo" userId="f85c920b-67ca-4520-a984-84066ec6d286" providerId="ADAL" clId="{8C661D1D-32F1-49CE-9128-6DD278D46B10}" dt="2024-06-26T07:22:50.861" v="2296" actId="1440"/>
          <ac:picMkLst>
            <pc:docMk/>
            <pc:sldMk cId="281581749" sldId="350"/>
            <ac:picMk id="7" creationId="{78C34B1D-F092-4DA9-9785-C2B486F167A7}"/>
          </ac:picMkLst>
        </pc:picChg>
      </pc:sldChg>
      <pc:sldChg chg="addSp delSp modSp add modNotesTx">
        <pc:chgData name="Kantosalo Kimmo" userId="f85c920b-67ca-4520-a984-84066ec6d286" providerId="ADAL" clId="{8C661D1D-32F1-49CE-9128-6DD278D46B10}" dt="2024-06-26T07:39:55.803" v="2372" actId="14100"/>
        <pc:sldMkLst>
          <pc:docMk/>
          <pc:sldMk cId="1308785921" sldId="351"/>
        </pc:sldMkLst>
        <pc:spChg chg="add mod">
          <ac:chgData name="Kantosalo Kimmo" userId="f85c920b-67ca-4520-a984-84066ec6d286" providerId="ADAL" clId="{8C661D1D-32F1-49CE-9128-6DD278D46B10}" dt="2024-06-26T07:39:55.803" v="2372" actId="14100"/>
          <ac:spMkLst>
            <pc:docMk/>
            <pc:sldMk cId="1308785921" sldId="351"/>
            <ac:spMk id="3" creationId="{82E95A93-6CDC-4114-A1BE-51C13B2DCBAF}"/>
          </ac:spMkLst>
        </pc:spChg>
        <pc:spChg chg="mod">
          <ac:chgData name="Kantosalo Kimmo" userId="f85c920b-67ca-4520-a984-84066ec6d286" providerId="ADAL" clId="{8C661D1D-32F1-49CE-9128-6DD278D46B10}" dt="2024-06-26T07:38:12.457" v="2361" actId="255"/>
          <ac:spMkLst>
            <pc:docMk/>
            <pc:sldMk cId="1308785921" sldId="351"/>
            <ac:spMk id="4" creationId="{732986F7-164B-4D6A-BB9E-14B4226600BD}"/>
          </ac:spMkLst>
        </pc:spChg>
        <pc:spChg chg="mod">
          <ac:chgData name="Kantosalo Kimmo" userId="f85c920b-67ca-4520-a984-84066ec6d286" providerId="ADAL" clId="{8C661D1D-32F1-49CE-9128-6DD278D46B10}" dt="2024-06-26T07:37:09.253" v="2356" actId="1076"/>
          <ac:spMkLst>
            <pc:docMk/>
            <pc:sldMk cId="1308785921" sldId="351"/>
            <ac:spMk id="6" creationId="{238821DF-02F2-4E8D-8D8B-502BE13A536A}"/>
          </ac:spMkLst>
        </pc:spChg>
        <pc:picChg chg="add mod">
          <ac:chgData name="Kantosalo Kimmo" userId="f85c920b-67ca-4520-a984-84066ec6d286" providerId="ADAL" clId="{8C661D1D-32F1-49CE-9128-6DD278D46B10}" dt="2024-06-26T07:38:57.552" v="2364" actId="1076"/>
          <ac:picMkLst>
            <pc:docMk/>
            <pc:sldMk cId="1308785921" sldId="351"/>
            <ac:picMk id="2" creationId="{DCE14650-8841-4CB2-94C9-622CE59503C6}"/>
          </ac:picMkLst>
        </pc:picChg>
        <pc:picChg chg="del">
          <ac:chgData name="Kantosalo Kimmo" userId="f85c920b-67ca-4520-a984-84066ec6d286" providerId="ADAL" clId="{8C661D1D-32F1-49CE-9128-6DD278D46B10}" dt="2024-06-26T07:34:44.474" v="2306" actId="478"/>
          <ac:picMkLst>
            <pc:docMk/>
            <pc:sldMk cId="1308785921" sldId="351"/>
            <ac:picMk id="7" creationId="{78C34B1D-F092-4DA9-9785-C2B486F167A7}"/>
          </ac:picMkLst>
        </pc:picChg>
      </pc:sldChg>
      <pc:sldChg chg="delSp modSp add ord modNotesTx">
        <pc:chgData name="Kantosalo Kimmo" userId="f85c920b-67ca-4520-a984-84066ec6d286" providerId="ADAL" clId="{8C661D1D-32F1-49CE-9128-6DD278D46B10}" dt="2024-06-26T07:44:27.402" v="2471" actId="6549"/>
        <pc:sldMkLst>
          <pc:docMk/>
          <pc:sldMk cId="2960983632" sldId="352"/>
        </pc:sldMkLst>
        <pc:spChg chg="mod">
          <ac:chgData name="Kantosalo Kimmo" userId="f85c920b-67ca-4520-a984-84066ec6d286" providerId="ADAL" clId="{8C661D1D-32F1-49CE-9128-6DD278D46B10}" dt="2024-06-26T07:41:25.918" v="2443" actId="6549"/>
          <ac:spMkLst>
            <pc:docMk/>
            <pc:sldMk cId="2960983632" sldId="352"/>
            <ac:spMk id="4" creationId="{732986F7-164B-4D6A-BB9E-14B4226600BD}"/>
          </ac:spMkLst>
        </pc:spChg>
        <pc:spChg chg="mod">
          <ac:chgData name="Kantosalo Kimmo" userId="f85c920b-67ca-4520-a984-84066ec6d286" providerId="ADAL" clId="{8C661D1D-32F1-49CE-9128-6DD278D46B10}" dt="2024-06-26T07:44:27.402" v="2471" actId="6549"/>
          <ac:spMkLst>
            <pc:docMk/>
            <pc:sldMk cId="2960983632" sldId="352"/>
            <ac:spMk id="6" creationId="{238821DF-02F2-4E8D-8D8B-502BE13A536A}"/>
          </ac:spMkLst>
        </pc:spChg>
        <pc:picChg chg="del">
          <ac:chgData name="Kantosalo Kimmo" userId="f85c920b-67ca-4520-a984-84066ec6d286" providerId="ADAL" clId="{8C661D1D-32F1-49CE-9128-6DD278D46B10}" dt="2024-06-26T07:41:28.553" v="2444" actId="478"/>
          <ac:picMkLst>
            <pc:docMk/>
            <pc:sldMk cId="2960983632" sldId="352"/>
            <ac:picMk id="7" creationId="{78C34B1D-F092-4DA9-9785-C2B486F167A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FF4F73-AD92-4346-B40B-E7C1395AA1FE}" type="datetimeFigureOut">
              <a:rPr lang="fi-FI" smtClean="0"/>
              <a:t>28.7.2024</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1F48D2-BA9D-4CC3-B17D-31D2EE59A7D8}" type="slidenum">
              <a:rPr lang="fi-FI" smtClean="0"/>
              <a:t>‹#›</a:t>
            </a:fld>
            <a:endParaRPr lang="fi-FI"/>
          </a:p>
        </p:txBody>
      </p:sp>
    </p:spTree>
    <p:extLst>
      <p:ext uri="{BB962C8B-B14F-4D97-AF65-F5344CB8AC3E}">
        <p14:creationId xmlns:p14="http://schemas.microsoft.com/office/powerpoint/2010/main" val="104347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Urheilullisuuden kokonaisuus. Urheilullisuuden peruspilarin muodostaa </a:t>
            </a:r>
            <a:r>
              <a:rPr lang="fi-FI" dirty="0" err="1"/>
              <a:t>hermolihasjärjestelmän</a:t>
            </a:r>
            <a:r>
              <a:rPr lang="fi-FI" dirty="0"/>
              <a:t> suorituskyky eli motoriset taidot ja liikehallinta sekä lihasvoima ja tehon tuotto, jotka mahdollistavat ja </a:t>
            </a:r>
            <a:r>
              <a:rPr lang="fi-FI" dirty="0" err="1"/>
              <a:t>vuorovaikuttavat</a:t>
            </a:r>
            <a:r>
              <a:rPr lang="fi-FI" dirty="0"/>
              <a:t> muiden osatekijöiden kanssa.</a:t>
            </a:r>
          </a:p>
        </p:txBody>
      </p:sp>
      <p:sp>
        <p:nvSpPr>
          <p:cNvPr id="4" name="Slide Number Placeholder 3"/>
          <p:cNvSpPr>
            <a:spLocks noGrp="1"/>
          </p:cNvSpPr>
          <p:nvPr>
            <p:ph type="sldNum" sz="quarter" idx="5"/>
          </p:nvPr>
        </p:nvSpPr>
        <p:spPr/>
        <p:txBody>
          <a:bodyPr/>
          <a:lstStyle/>
          <a:p>
            <a:fld id="{701F48D2-BA9D-4CC3-B17D-31D2EE59A7D8}" type="slidenum">
              <a:rPr lang="fi-FI" smtClean="0"/>
              <a:t>5</a:t>
            </a:fld>
            <a:endParaRPr lang="fi-FI"/>
          </a:p>
        </p:txBody>
      </p:sp>
    </p:spTree>
    <p:extLst>
      <p:ext uri="{BB962C8B-B14F-4D97-AF65-F5344CB8AC3E}">
        <p14:creationId xmlns:p14="http://schemas.microsoft.com/office/powerpoint/2010/main" val="1323019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b="0" i="0" u="none" strike="noStrike" kern="1200" baseline="0" dirty="0">
                <a:solidFill>
                  <a:schemeClr val="tx1"/>
                </a:solidFill>
                <a:latin typeface="+mn-lt"/>
                <a:ea typeface="+mn-ea"/>
                <a:cs typeface="+mn-cs"/>
              </a:rPr>
              <a:t>Tiedolliset toiminnot, kuten muisti, tarkkaavaisuus ja keskittymiskyky, ovat tärkeitä sekä kouluvalmiuden ja akateemisten taitojen että elämänhallinnan ja suunnitelmallisuuden kannalta. Hyvät tiedolliset toiminnat tukevat myös urheilullisuuden kehittymistä. Tiedollisia toimintoja tukevat useat </a:t>
            </a:r>
            <a:r>
              <a:rPr lang="fi-FI" sz="1200" b="0" i="0" u="none" strike="noStrike" kern="1200" baseline="0" dirty="0" err="1">
                <a:solidFill>
                  <a:schemeClr val="tx1"/>
                </a:solidFill>
                <a:latin typeface="+mn-lt"/>
                <a:ea typeface="+mn-ea"/>
                <a:cs typeface="+mn-cs"/>
              </a:rPr>
              <a:t>aivoalueet</a:t>
            </a:r>
            <a:r>
              <a:rPr lang="fi-FI" sz="1200" b="0" i="0" u="none" strike="noStrike" kern="1200" baseline="0" dirty="0">
                <a:solidFill>
                  <a:schemeClr val="tx1"/>
                </a:solidFill>
                <a:latin typeface="+mn-lt"/>
                <a:ea typeface="+mn-ea"/>
                <a:cs typeface="+mn-cs"/>
              </a:rPr>
              <a:t>, jotka kehittyvät ja kypsyvät koko lapsuuden ja nuoruuden ajan. Aivot ovat hyvin muovautuva elin lapsuudessa ja nuoruudessa, ja erilaiset ympäristön vaikutukset voivat sen vuoksi vaikuttaa aivojen terveyteen ja toimintaan joko positiivisesti (esimerkiksi terveelliset elämäntavat) tai negatiivisesti (esimerkiksi päihteiden käyttö ja muu myrkyille altistuminen, kaltoinkohtelu). </a:t>
            </a:r>
          </a:p>
          <a:p>
            <a:r>
              <a:rPr lang="fi-FI" sz="1200" b="0" i="0" u="none" strike="noStrike" kern="1200" baseline="0" dirty="0">
                <a:solidFill>
                  <a:schemeClr val="tx1"/>
                </a:solidFill>
                <a:latin typeface="+mn-lt"/>
                <a:ea typeface="+mn-ea"/>
                <a:cs typeface="+mn-cs"/>
              </a:rPr>
              <a:t>Sekä aerobista että lihaskuntoharjoittelua sisältävän liikunnan on havaittu parantavan lasten ja nuorten tarkkaavaisuutta, keskittymiskykyä ja ongelmanratkaisutaitoja. Näiden lisäksi liikunta muovaa aivojen toimintaa hermoston tasolla ja runsaan liikunnan on esimerkiksi havaittu muuntavan lasten etuaivokuoren toimintaa kypsempään suuntaan ja sitä kautta auttavan toiminnanohjauksen kehittymisessä. </a:t>
            </a:r>
          </a:p>
          <a:p>
            <a:r>
              <a:rPr lang="fi-FI" sz="1200" b="0" i="0" u="none" strike="noStrike" kern="1200" baseline="0" dirty="0">
                <a:solidFill>
                  <a:schemeClr val="tx1"/>
                </a:solidFill>
                <a:latin typeface="+mn-lt"/>
                <a:ea typeface="+mn-ea"/>
                <a:cs typeface="+mn-cs"/>
              </a:rPr>
              <a:t>Vaikka liikunnalla saattaa olla aivojen terveyteen yleisiä vaikutuksia esimerkiksi parantuneen verenkierron ja lisääntyneiden välittäjäainepitoisuuksien sekä alentuneiden </a:t>
            </a:r>
            <a:r>
              <a:rPr lang="fi-FI" sz="1200" b="0" i="0" u="none" strike="noStrike" kern="1200" baseline="0" dirty="0" err="1">
                <a:solidFill>
                  <a:schemeClr val="tx1"/>
                </a:solidFill>
                <a:latin typeface="+mn-lt"/>
                <a:ea typeface="+mn-ea"/>
                <a:cs typeface="+mn-cs"/>
              </a:rPr>
              <a:t>kardiometabolisten</a:t>
            </a:r>
            <a:r>
              <a:rPr lang="fi-FI" sz="1200" b="0" i="0" u="none" strike="noStrike" kern="1200" baseline="0" dirty="0">
                <a:solidFill>
                  <a:schemeClr val="tx1"/>
                </a:solidFill>
                <a:latin typeface="+mn-lt"/>
                <a:ea typeface="+mn-ea"/>
                <a:cs typeface="+mn-cs"/>
              </a:rPr>
              <a:t> riskitekijöiden kautta, eri liikunnan tyypeillä, ajallisella ulottuvuudella ja jopa liikunnan kontekstilla saattaa olla merkitystä sen aikaansaamissa </a:t>
            </a:r>
            <a:r>
              <a:rPr lang="fi-FI" sz="1200" b="0" i="0" u="none" strike="noStrike" kern="1200" baseline="0" dirty="0" err="1">
                <a:solidFill>
                  <a:schemeClr val="tx1"/>
                </a:solidFill>
                <a:latin typeface="+mn-lt"/>
                <a:ea typeface="+mn-ea"/>
                <a:cs typeface="+mn-cs"/>
              </a:rPr>
              <a:t>aivovaikutuksissa</a:t>
            </a:r>
            <a:r>
              <a:rPr lang="fi-FI" sz="1200" b="0" i="0" u="none" strike="noStrike" kern="1200" baseline="0" dirty="0">
                <a:solidFill>
                  <a:schemeClr val="tx1"/>
                </a:solidFill>
                <a:latin typeface="+mn-lt"/>
                <a:ea typeface="+mn-ea"/>
                <a:cs typeface="+mn-cs"/>
              </a:rPr>
              <a:t>. Esimerkiksi yksittäinen liikuntakerta, joka sisältää yksinkertaista liikkumista, kuten juoksua, kävelyä tai pyöräilyä sisältävää liikkumista, näyttäisi parantavan tiedollisia toimintoja enemmän kuin motorisesti </a:t>
            </a:r>
            <a:endParaRPr lang="fi-FI" dirty="0"/>
          </a:p>
        </p:txBody>
      </p:sp>
      <p:sp>
        <p:nvSpPr>
          <p:cNvPr id="4" name="Slide Number Placeholder 3"/>
          <p:cNvSpPr>
            <a:spLocks noGrp="1"/>
          </p:cNvSpPr>
          <p:nvPr>
            <p:ph type="sldNum" sz="quarter" idx="5"/>
          </p:nvPr>
        </p:nvSpPr>
        <p:spPr/>
        <p:txBody>
          <a:bodyPr/>
          <a:lstStyle/>
          <a:p>
            <a:fld id="{701F48D2-BA9D-4CC3-B17D-31D2EE59A7D8}" type="slidenum">
              <a:rPr lang="fi-FI" smtClean="0"/>
              <a:t>14</a:t>
            </a:fld>
            <a:endParaRPr lang="fi-FI"/>
          </a:p>
        </p:txBody>
      </p:sp>
    </p:spTree>
    <p:extLst>
      <p:ext uri="{BB962C8B-B14F-4D97-AF65-F5344CB8AC3E}">
        <p14:creationId xmlns:p14="http://schemas.microsoft.com/office/powerpoint/2010/main" val="3769877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b="0" i="0" u="none" strike="noStrike" kern="1200" baseline="0" dirty="0">
                <a:solidFill>
                  <a:schemeClr val="tx1"/>
                </a:solidFill>
                <a:latin typeface="+mn-lt"/>
                <a:ea typeface="+mn-ea"/>
                <a:cs typeface="+mn-cs"/>
              </a:rPr>
              <a:t>on moninainen ja monimutkainen kokonaisuus. Arkemme on täynnä erilaisia oppimisen muotoja. Oppimista tarvitaan esimerkiksi yhteiskunnassa selviämiseen, koska se mahdollistaa joustavan ja sujuvan käyttäytymisen erilaisissa tilanteissa ja muuttuvassa elinympäristössä. Oppiminen ei siis ole pelkästään tiedon ja osaamisen lisääntymistä, vaan myös tiedon ja taidon hyödyntämistä sekä ajattelun kehittymistä. Koulumenestykseen liikunnalla on todettu olevan positiivinen, mutta melko pieni vaikutus. Esimerkiksi koululiikunnan lisääminen on yhdistetty matemaattisten taitojen ja lukutaidon kehittymiseen sekä parempaan kokonaiskoulumenestykseen. Samoin liikunnan integroiminen opetukseen on osoittanut positiivisia vaikutuksia matemaattisen osaamisen kehittymiseen. Kovin yhdenmukaista tutkimusnäyttöä liikunnan laadun vaikutuksesta ei kuitenkaan ole. Liikunnan on havaittu vaikuttavan positiivisesti jopa 86 prosentissa tarkastelluista matematiikan oppimismuuttujista, mutta vain 27 prosenttia kielelliseen oppimiseen liittyvistä muuttujista. </a:t>
            </a:r>
          </a:p>
          <a:p>
            <a:r>
              <a:rPr lang="fi-FI" sz="1200" b="0" i="0" u="none" strike="noStrike" kern="1200" baseline="0" dirty="0">
                <a:solidFill>
                  <a:schemeClr val="tx1"/>
                </a:solidFill>
                <a:latin typeface="+mn-lt"/>
                <a:ea typeface="+mn-ea"/>
                <a:cs typeface="+mn-cs"/>
              </a:rPr>
              <a:t>Liikuntaharrastus voi myös jossain määrin tukea oppimistuloksia. Harrastuksen konteksti, annos ja oppimisen mittaamiseen käytetyt menetelmät näyttäisivät vaikuttavan näihin yhteyksiin. Kouluaikana toteutunut liikuntaharrastus voi edistää oppimistuloksia enemmän kuin vapaa-ajan toteutettu liikuntaharrastus ja selkein positiivinen yhteys on havaittu kohtuullisella liikunta-annoksella (joko kaksi lajia tai 2 tuntia viikossa). Sen lisäksi liikuntatuntien lisääminen, liikuntataukojen pitäminen tai liikunnan integroiminen oppituntien sisältöihin on todettu tuovan vaihtelevasti hyötyjä – osa interventioista on aikaansaanut positiivisia, neutraaleja ja jopa negatiivisia vaikutuksia. Liikunnan hyödyntäminen oppimisen tukena voikin olla parasta suunnata lapsille ja nuorille, joilla oppimistulokset tai liikunnan taso on matalin. Liikunta saattaa edesauttaa oppimista esimerkiksi parantamalla kykyä keskittyä opittavaan asiaan tunnilla. Liikunta luo oppimista tukevan neurobiologisen ympäristön, mutta ei ole itsestään selvää, että kaikki liikunnallisuus siirtyy mitattaviin hyötyihin oppimisessa ja kaikilla lapsilla ja nuorilla. Lisäksi tutkimusnäyttö muuhun kuin koulussa tapahtuvaan oppimiseen on hyvin vähäistä. </a:t>
            </a:r>
            <a:endParaRPr lang="fi-FI" dirty="0"/>
          </a:p>
        </p:txBody>
      </p:sp>
      <p:sp>
        <p:nvSpPr>
          <p:cNvPr id="4" name="Slide Number Placeholder 3"/>
          <p:cNvSpPr>
            <a:spLocks noGrp="1"/>
          </p:cNvSpPr>
          <p:nvPr>
            <p:ph type="sldNum" sz="quarter" idx="5"/>
          </p:nvPr>
        </p:nvSpPr>
        <p:spPr/>
        <p:txBody>
          <a:bodyPr/>
          <a:lstStyle/>
          <a:p>
            <a:fld id="{701F48D2-BA9D-4CC3-B17D-31D2EE59A7D8}" type="slidenum">
              <a:rPr lang="fi-FI" smtClean="0"/>
              <a:t>15</a:t>
            </a:fld>
            <a:endParaRPr lang="fi-FI"/>
          </a:p>
        </p:txBody>
      </p:sp>
    </p:spTree>
    <p:extLst>
      <p:ext uri="{BB962C8B-B14F-4D97-AF65-F5344CB8AC3E}">
        <p14:creationId xmlns:p14="http://schemas.microsoft.com/office/powerpoint/2010/main" val="1580375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b="0" i="0" u="none" strike="noStrike" kern="1200" baseline="0" dirty="0">
                <a:solidFill>
                  <a:schemeClr val="tx1"/>
                </a:solidFill>
                <a:latin typeface="+mn-lt"/>
                <a:ea typeface="+mn-ea"/>
                <a:cs typeface="+mn-cs"/>
              </a:rPr>
              <a:t>Mielenterveyden ongelmat ovat kasvava kansanterveydellinen ongelma. Jopa joka kolmas lapsi ja nuori kokee mielenterveyden ongelmia. Liikunnan on havaittu parantavan mielenterveyttä, mutta liikunnan myönteiset vaikutukset riippuvat paitsi liikunnasta itsestään, myös esimerkiksi valmentajien, opettajien ja vanhempien toiminnasta, liikkumisseurasta, ympäristöstä, liikunnan tyypistä sekä liikkumisen tavoitteista. Lasten ja nuorten liikkumisen halun tulisi kummuta heistä itsestään ja olla mieluisaa ja nautittavaa. Ohjatussa liikunnassa ja urheiluvalmennuksessa valmentajan valmennustyyli ja valmentaja suhde lapseen tai nuoreen vaikuttaa liikkumisesta saataviin mielenterveysvaikutuksiin. Valmennusilmapiiri, joka tukee psykologisten perustarpeiden täyttymistä, kuten sosiaalista hyväksyntää, autonomiaa ja itsensä hyväksymistä, voivat johtaa mielenterveyden kannalta myönteiseen kehitykseen. Toisaalta huono valmennussuhde ja yksilöiden korostaminen vähentää itseluottamusta ja liikunnasta nauttimista lisäten myös riskiä harrastuksen lopettamiseen. Myös ulkopuolisten paineiden asettamista, esimerkiksi vanhempien toimesta tulisi välttää. Mielenterveyden kannalta myös ulkoilmassa liikkuminen on tehokkaampaa kuin pelkkä sisäliikunta ja sen vuoksi ainakin joitain liikunta- tai harjoituskertoja viikossa olisi hyvä pitää ulkona. Sen sijaan suurempi määrä paikallaanoloa oli yhteydessä suurempaan masennusoireiden yleisyyteen. Lisäksi erityisesti heikko kestävyyskunto on yhdistetty suurempaan masennusoireiden määrään. </a:t>
            </a:r>
            <a:endParaRPr lang="fi-FI" dirty="0"/>
          </a:p>
        </p:txBody>
      </p:sp>
      <p:sp>
        <p:nvSpPr>
          <p:cNvPr id="4" name="Slide Number Placeholder 3"/>
          <p:cNvSpPr>
            <a:spLocks noGrp="1"/>
          </p:cNvSpPr>
          <p:nvPr>
            <p:ph type="sldNum" sz="quarter" idx="5"/>
          </p:nvPr>
        </p:nvSpPr>
        <p:spPr/>
        <p:txBody>
          <a:bodyPr/>
          <a:lstStyle/>
          <a:p>
            <a:fld id="{701F48D2-BA9D-4CC3-B17D-31D2EE59A7D8}" type="slidenum">
              <a:rPr lang="fi-FI" smtClean="0"/>
              <a:t>16</a:t>
            </a:fld>
            <a:endParaRPr lang="fi-FI"/>
          </a:p>
        </p:txBody>
      </p:sp>
    </p:spTree>
    <p:extLst>
      <p:ext uri="{BB962C8B-B14F-4D97-AF65-F5344CB8AC3E}">
        <p14:creationId xmlns:p14="http://schemas.microsoft.com/office/powerpoint/2010/main" val="1599114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Luettelo vinkeistä kappaleessa 3.1 </a:t>
            </a:r>
          </a:p>
        </p:txBody>
      </p:sp>
      <p:sp>
        <p:nvSpPr>
          <p:cNvPr id="4" name="Slide Number Placeholder 3"/>
          <p:cNvSpPr>
            <a:spLocks noGrp="1"/>
          </p:cNvSpPr>
          <p:nvPr>
            <p:ph type="sldNum" sz="quarter" idx="5"/>
          </p:nvPr>
        </p:nvSpPr>
        <p:spPr/>
        <p:txBody>
          <a:bodyPr/>
          <a:lstStyle/>
          <a:p>
            <a:fld id="{701F48D2-BA9D-4CC3-B17D-31D2EE59A7D8}" type="slidenum">
              <a:rPr lang="fi-FI" smtClean="0"/>
              <a:t>17</a:t>
            </a:fld>
            <a:endParaRPr lang="fi-FI"/>
          </a:p>
        </p:txBody>
      </p:sp>
    </p:spTree>
    <p:extLst>
      <p:ext uri="{BB962C8B-B14F-4D97-AF65-F5344CB8AC3E}">
        <p14:creationId xmlns:p14="http://schemas.microsoft.com/office/powerpoint/2010/main" val="1421349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Luettelo vinkeistä kappaleessa 3.1 </a:t>
            </a:r>
          </a:p>
        </p:txBody>
      </p:sp>
      <p:sp>
        <p:nvSpPr>
          <p:cNvPr id="4" name="Slide Number Placeholder 3"/>
          <p:cNvSpPr>
            <a:spLocks noGrp="1"/>
          </p:cNvSpPr>
          <p:nvPr>
            <p:ph type="sldNum" sz="quarter" idx="5"/>
          </p:nvPr>
        </p:nvSpPr>
        <p:spPr/>
        <p:txBody>
          <a:bodyPr/>
          <a:lstStyle/>
          <a:p>
            <a:fld id="{701F48D2-BA9D-4CC3-B17D-31D2EE59A7D8}" type="slidenum">
              <a:rPr lang="fi-FI" smtClean="0"/>
              <a:t>18</a:t>
            </a:fld>
            <a:endParaRPr lang="fi-FI"/>
          </a:p>
        </p:txBody>
      </p:sp>
    </p:spTree>
    <p:extLst>
      <p:ext uri="{BB962C8B-B14F-4D97-AF65-F5344CB8AC3E}">
        <p14:creationId xmlns:p14="http://schemas.microsoft.com/office/powerpoint/2010/main" val="2473430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Luettelo vinkeistä kappaleessa 3.1 </a:t>
            </a:r>
          </a:p>
        </p:txBody>
      </p:sp>
      <p:sp>
        <p:nvSpPr>
          <p:cNvPr id="4" name="Slide Number Placeholder 3"/>
          <p:cNvSpPr>
            <a:spLocks noGrp="1"/>
          </p:cNvSpPr>
          <p:nvPr>
            <p:ph type="sldNum" sz="quarter" idx="5"/>
          </p:nvPr>
        </p:nvSpPr>
        <p:spPr/>
        <p:txBody>
          <a:bodyPr/>
          <a:lstStyle/>
          <a:p>
            <a:fld id="{701F48D2-BA9D-4CC3-B17D-31D2EE59A7D8}" type="slidenum">
              <a:rPr lang="fi-FI" smtClean="0"/>
              <a:t>19</a:t>
            </a:fld>
            <a:endParaRPr lang="fi-FI"/>
          </a:p>
        </p:txBody>
      </p:sp>
    </p:spTree>
    <p:extLst>
      <p:ext uri="{BB962C8B-B14F-4D97-AF65-F5344CB8AC3E}">
        <p14:creationId xmlns:p14="http://schemas.microsoft.com/office/powerpoint/2010/main" val="2825564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Urheilullisuuden kokonaisuus. Urheilullisuuden peruspilarin muodostaa </a:t>
            </a:r>
            <a:r>
              <a:rPr lang="fi-FI" dirty="0" err="1"/>
              <a:t>hermolihasjärjestelmän</a:t>
            </a:r>
            <a:r>
              <a:rPr lang="fi-FI" dirty="0"/>
              <a:t> suorituskyky eli motoriset taidot ja liikehallinta sekä lihasvoima ja tehon tuotto, jotka mahdollistavat ja </a:t>
            </a:r>
            <a:r>
              <a:rPr lang="fi-FI" dirty="0" err="1"/>
              <a:t>vuorovaikuttavat</a:t>
            </a:r>
            <a:r>
              <a:rPr lang="fi-FI" dirty="0"/>
              <a:t> muiden osatekijöiden kanssa.</a:t>
            </a:r>
          </a:p>
        </p:txBody>
      </p:sp>
      <p:sp>
        <p:nvSpPr>
          <p:cNvPr id="4" name="Slide Number Placeholder 3"/>
          <p:cNvSpPr>
            <a:spLocks noGrp="1"/>
          </p:cNvSpPr>
          <p:nvPr>
            <p:ph type="sldNum" sz="quarter" idx="5"/>
          </p:nvPr>
        </p:nvSpPr>
        <p:spPr/>
        <p:txBody>
          <a:bodyPr/>
          <a:lstStyle/>
          <a:p>
            <a:fld id="{701F48D2-BA9D-4CC3-B17D-31D2EE59A7D8}" type="slidenum">
              <a:rPr lang="fi-FI" smtClean="0"/>
              <a:t>6</a:t>
            </a:fld>
            <a:endParaRPr lang="fi-FI"/>
          </a:p>
        </p:txBody>
      </p:sp>
    </p:spTree>
    <p:extLst>
      <p:ext uri="{BB962C8B-B14F-4D97-AF65-F5344CB8AC3E}">
        <p14:creationId xmlns:p14="http://schemas.microsoft.com/office/powerpoint/2010/main" val="1177169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01F48D2-BA9D-4CC3-B17D-31D2EE59A7D8}" type="slidenum">
              <a:rPr lang="fi-FI" smtClean="0"/>
              <a:t>7</a:t>
            </a:fld>
            <a:endParaRPr lang="fi-FI"/>
          </a:p>
        </p:txBody>
      </p:sp>
    </p:spTree>
    <p:extLst>
      <p:ext uri="{BB962C8B-B14F-4D97-AF65-F5344CB8AC3E}">
        <p14:creationId xmlns:p14="http://schemas.microsoft.com/office/powerpoint/2010/main" val="2434139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Lapsuuden ja nuoruuden aikana toistojen liikenopeudet voivat olla vaihtelevia hitaasta hyvin nopeaan.</a:t>
            </a:r>
          </a:p>
        </p:txBody>
      </p:sp>
      <p:sp>
        <p:nvSpPr>
          <p:cNvPr id="4" name="Slide Number Placeholder 3"/>
          <p:cNvSpPr>
            <a:spLocks noGrp="1"/>
          </p:cNvSpPr>
          <p:nvPr>
            <p:ph type="sldNum" sz="quarter" idx="5"/>
          </p:nvPr>
        </p:nvSpPr>
        <p:spPr/>
        <p:txBody>
          <a:bodyPr/>
          <a:lstStyle/>
          <a:p>
            <a:fld id="{701F48D2-BA9D-4CC3-B17D-31D2EE59A7D8}" type="slidenum">
              <a:rPr lang="fi-FI" smtClean="0"/>
              <a:t>8</a:t>
            </a:fld>
            <a:endParaRPr lang="fi-FI"/>
          </a:p>
        </p:txBody>
      </p:sp>
    </p:spTree>
    <p:extLst>
      <p:ext uri="{BB962C8B-B14F-4D97-AF65-F5344CB8AC3E}">
        <p14:creationId xmlns:p14="http://schemas.microsoft.com/office/powerpoint/2010/main" val="2585525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01F48D2-BA9D-4CC3-B17D-31D2EE59A7D8}" type="slidenum">
              <a:rPr lang="fi-FI" smtClean="0"/>
              <a:t>9</a:t>
            </a:fld>
            <a:endParaRPr lang="fi-FI"/>
          </a:p>
        </p:txBody>
      </p:sp>
    </p:spTree>
    <p:extLst>
      <p:ext uri="{BB962C8B-B14F-4D97-AF65-F5344CB8AC3E}">
        <p14:creationId xmlns:p14="http://schemas.microsoft.com/office/powerpoint/2010/main" val="1751794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 harjoitusvaikutukset ovat pienempiä kuin aikuisilla. </a:t>
            </a:r>
          </a:p>
          <a:p>
            <a:endParaRPr lang="fi-FI" dirty="0"/>
          </a:p>
          <a:p>
            <a:r>
              <a:rPr lang="fi-FI" dirty="0"/>
              <a:t>Niissä tutkimuksissa, joissa on saatu positiivisia tuloksia aikaiseksi, harjoittelun vaikutukset ovat olleet samankaltaisia iästä riippumatta ja tässäkin kai-</a:t>
            </a:r>
            <a:r>
              <a:rPr lang="fi-FI" dirty="0" err="1"/>
              <a:t>kista</a:t>
            </a:r>
            <a:r>
              <a:rPr lang="fi-FI" dirty="0"/>
              <a:t> huonokuntoisimmat hyötyvät eniten. </a:t>
            </a:r>
          </a:p>
          <a:p>
            <a:pPr>
              <a:buClr>
                <a:srgbClr val="056DB6"/>
              </a:buClr>
              <a:buFont typeface="Wingdings" panose="05000000000000000000" pitchFamily="2" charset="2"/>
              <a:buChar char="§"/>
            </a:pPr>
            <a:r>
              <a:rPr lang="fi-FI" dirty="0"/>
              <a:t>Tutkimuksissa, joissa lasten ja nuorten maksimaalinen hapenottokyky on parantunut, </a:t>
            </a:r>
            <a:r>
              <a:rPr lang="fi-FI" dirty="0" err="1"/>
              <a:t>harjoit-telun</a:t>
            </a:r>
            <a:r>
              <a:rPr lang="fi-FI" dirty="0"/>
              <a:t> </a:t>
            </a:r>
            <a:r>
              <a:rPr lang="fi-FI" dirty="0" err="1"/>
              <a:t>intensiteettitaso</a:t>
            </a:r>
            <a:r>
              <a:rPr lang="fi-FI" dirty="0"/>
              <a:t> on ylittänyt 80 % maksimaalisesta </a:t>
            </a:r>
            <a:r>
              <a:rPr lang="fi-FI" dirty="0" err="1"/>
              <a:t>syketasosta</a:t>
            </a:r>
            <a:r>
              <a:rPr lang="fi-FI" dirty="0"/>
              <a:t> ja suurimmat hyödyt on saatu lähes maksimaalisella tasolla tehdyillä </a:t>
            </a:r>
            <a:r>
              <a:rPr lang="fi-FI" dirty="0" err="1"/>
              <a:t>har-joitteilla</a:t>
            </a:r>
            <a:r>
              <a:rPr lang="fi-FI" dirty="0"/>
              <a:t>. Arjessa tapahtuvalla liikunnalla, joka usein on melko matalain-</a:t>
            </a:r>
            <a:r>
              <a:rPr lang="fi-FI" dirty="0" err="1"/>
              <a:t>tensiivistä</a:t>
            </a:r>
            <a:r>
              <a:rPr lang="fi-FI" dirty="0"/>
              <a:t>, ei ole havaittu olevan suurta vaikutusta lasten maksimaali-</a:t>
            </a:r>
            <a:r>
              <a:rPr lang="fi-FI" dirty="0" err="1"/>
              <a:t>seen</a:t>
            </a:r>
            <a:r>
              <a:rPr lang="fi-FI" dirty="0"/>
              <a:t> hapenottokykyyn.</a:t>
            </a:r>
          </a:p>
          <a:p>
            <a:pPr>
              <a:buClr>
                <a:srgbClr val="056DB6"/>
              </a:buClr>
              <a:buFont typeface="Wingdings" panose="05000000000000000000" pitchFamily="2" charset="2"/>
              <a:buChar char="§"/>
            </a:pPr>
            <a:r>
              <a:rPr lang="fi-FI" dirty="0"/>
              <a:t>Lasten ja nuorten osalta tulee kuitenkin muistaa, että maksimaalinen hapenottokyky ei ole ainoa hengitys- ja verenkiertoelimistön kunnon mittari, vaan laktaattikynnys ja hengitys- ja verenkiertoelimistön kyky vastata vaihteleviin </a:t>
            </a:r>
            <a:r>
              <a:rPr lang="fi-FI" dirty="0" err="1"/>
              <a:t>kuormitustasoihin</a:t>
            </a:r>
            <a:r>
              <a:rPr lang="fi-FI" dirty="0"/>
              <a:t>, eli hapenkulutuksen </a:t>
            </a:r>
            <a:r>
              <a:rPr lang="fi-FI" dirty="0" err="1"/>
              <a:t>kinetiik</a:t>
            </a:r>
            <a:r>
              <a:rPr lang="fi-FI" dirty="0"/>
              <a:t>-ka, ovat myös lapsilla ja nuorilla keskeisiä tekijöitä. Näiden kestävyys-kunnon kannalta keskeisten tekijöiden harjoittamisen taustalla pätevät samanlaiset tekijät kuin maksimaalisen hapenottokyvynkin. Laktaatti-. Laktaatti-kynnyksen sekä hapenkulutuksen kinetiikan parantamiseen tähtäävän harjoittelun tulisi sisältää kuormittavuudeltaan vaihtelevaa (raskasta, </a:t>
            </a:r>
            <a:r>
              <a:rPr lang="fi-FI" dirty="0" err="1"/>
              <a:t>kes-kiraskasta</a:t>
            </a:r>
            <a:r>
              <a:rPr lang="fi-FI" dirty="0"/>
              <a:t>) ja tyypiltään monipuolista (jatkuvaa, intervalli) liikkumista.</a:t>
            </a:r>
          </a:p>
          <a:p>
            <a:endParaRPr lang="fi-FI" dirty="0"/>
          </a:p>
        </p:txBody>
      </p:sp>
      <p:sp>
        <p:nvSpPr>
          <p:cNvPr id="4" name="Slide Number Placeholder 3"/>
          <p:cNvSpPr>
            <a:spLocks noGrp="1"/>
          </p:cNvSpPr>
          <p:nvPr>
            <p:ph type="sldNum" sz="quarter" idx="5"/>
          </p:nvPr>
        </p:nvSpPr>
        <p:spPr/>
        <p:txBody>
          <a:bodyPr/>
          <a:lstStyle/>
          <a:p>
            <a:fld id="{701F48D2-BA9D-4CC3-B17D-31D2EE59A7D8}" type="slidenum">
              <a:rPr lang="fi-FI" smtClean="0"/>
              <a:t>10</a:t>
            </a:fld>
            <a:endParaRPr lang="fi-FI"/>
          </a:p>
        </p:txBody>
      </p:sp>
    </p:spTree>
    <p:extLst>
      <p:ext uri="{BB962C8B-B14F-4D97-AF65-F5344CB8AC3E}">
        <p14:creationId xmlns:p14="http://schemas.microsoft.com/office/powerpoint/2010/main" val="2670946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01F48D2-BA9D-4CC3-B17D-31D2EE59A7D8}" type="slidenum">
              <a:rPr lang="fi-FI" smtClean="0"/>
              <a:t>11</a:t>
            </a:fld>
            <a:endParaRPr lang="fi-FI"/>
          </a:p>
        </p:txBody>
      </p:sp>
    </p:spTree>
    <p:extLst>
      <p:ext uri="{BB962C8B-B14F-4D97-AF65-F5344CB8AC3E}">
        <p14:creationId xmlns:p14="http://schemas.microsoft.com/office/powerpoint/2010/main" val="2288872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Liikunnan, sekä aerobisen että lihasvoi-</a:t>
            </a:r>
            <a:r>
              <a:rPr lang="fi-FI" dirty="0" err="1"/>
              <a:t>maharjoittelun</a:t>
            </a:r>
            <a:r>
              <a:rPr lang="fi-FI" dirty="0"/>
              <a:t>, on todettu vähentävän </a:t>
            </a:r>
            <a:r>
              <a:rPr lang="fi-FI" dirty="0" err="1"/>
              <a:t>kardiometabolisten</a:t>
            </a:r>
            <a:r>
              <a:rPr lang="fi-FI" dirty="0"/>
              <a:t> </a:t>
            </a:r>
            <a:r>
              <a:rPr lang="fi-FI" dirty="0" err="1"/>
              <a:t>riskitekijöi-den</a:t>
            </a:r>
            <a:r>
              <a:rPr lang="fi-FI" dirty="0"/>
              <a:t> kasaantumista sekä metabolisen oireyhtymän ja tyypin 2 </a:t>
            </a:r>
            <a:r>
              <a:rPr lang="fi-FI" dirty="0" err="1"/>
              <a:t>diabetek</a:t>
            </a:r>
            <a:r>
              <a:rPr lang="fi-FI" dirty="0"/>
              <a:t>-sen riskiä aikuisilla, mutta lasten ja nuorten kohdalla tutkimustieto on puutteellista. Lisäksi lasten ja nuorten kasvu ja kypsyminen muuttavat kehon koostumusta ja aineenvaihdunnan toimintaa, mikä saattaa </a:t>
            </a:r>
            <a:r>
              <a:rPr lang="fi-FI" dirty="0" err="1"/>
              <a:t>han-kaloittaa</a:t>
            </a:r>
            <a:r>
              <a:rPr lang="fi-FI" dirty="0"/>
              <a:t> liikunnan itsenäisten vaikutusten havaitsemista. </a:t>
            </a:r>
          </a:p>
          <a:p>
            <a:r>
              <a:rPr lang="fi-FI" dirty="0"/>
              <a:t>Metabolisen oireyhtymän ehkäisyssä yli neljä tuntia reipasta ja </a:t>
            </a:r>
            <a:r>
              <a:rPr lang="fi-FI" dirty="0" err="1"/>
              <a:t>rasit</a:t>
            </a:r>
            <a:r>
              <a:rPr lang="fi-FI" dirty="0"/>
              <a:t>-tavaa liikkumista viikossa näyttäisi auttavan ehkäisemään </a:t>
            </a:r>
            <a:r>
              <a:rPr lang="fi-FI" dirty="0" err="1"/>
              <a:t>aineenvaih-duntahäiriöiden</a:t>
            </a:r>
            <a:r>
              <a:rPr lang="fi-FI" dirty="0"/>
              <a:t> kasautumista. Vaikka voimaharjoittelun vaikutuksista metaboliseen oireyhtymän ehkäisyyn lapsilla ja nuorilla ei ole kunnon tutkimusnäyttöä, se näyttäisi tehostavan aerobisen liikunnan </a:t>
            </a:r>
            <a:r>
              <a:rPr lang="fi-FI" dirty="0" err="1"/>
              <a:t>vaikutuk-sia</a:t>
            </a:r>
            <a:r>
              <a:rPr lang="fi-FI" dirty="0"/>
              <a:t>. </a:t>
            </a:r>
          </a:p>
          <a:p>
            <a:endParaRPr lang="fi-FI" dirty="0"/>
          </a:p>
        </p:txBody>
      </p:sp>
      <p:sp>
        <p:nvSpPr>
          <p:cNvPr id="4" name="Slide Number Placeholder 3"/>
          <p:cNvSpPr>
            <a:spLocks noGrp="1"/>
          </p:cNvSpPr>
          <p:nvPr>
            <p:ph type="sldNum" sz="quarter" idx="5"/>
          </p:nvPr>
        </p:nvSpPr>
        <p:spPr/>
        <p:txBody>
          <a:bodyPr/>
          <a:lstStyle/>
          <a:p>
            <a:fld id="{701F48D2-BA9D-4CC3-B17D-31D2EE59A7D8}" type="slidenum">
              <a:rPr lang="fi-FI" smtClean="0"/>
              <a:t>12</a:t>
            </a:fld>
            <a:endParaRPr lang="fi-FI"/>
          </a:p>
        </p:txBody>
      </p:sp>
    </p:spTree>
    <p:extLst>
      <p:ext uri="{BB962C8B-B14F-4D97-AF65-F5344CB8AC3E}">
        <p14:creationId xmlns:p14="http://schemas.microsoft.com/office/powerpoint/2010/main" val="3313801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b="0" i="0" u="none" strike="noStrike" kern="1200" baseline="0" dirty="0">
                <a:solidFill>
                  <a:schemeClr val="tx1"/>
                </a:solidFill>
                <a:latin typeface="+mn-lt"/>
                <a:ea typeface="+mn-ea"/>
                <a:cs typeface="+mn-cs"/>
              </a:rPr>
              <a:t>Liikunta vaikuttaa positiivisesti luumassaan lapsilla ja nuorilla. Luumassan kerryttäminen erityisesti lapsuudessa ja murrosiän kasvupyrähdyksen aikana on keskeistä aikuisuuden luumassan kartuttamisessa, sillä esimerkiksi murrosiän kasvupyrähdystä ympäröivien kahden vuoden aikana kerrytetään yli 25 % aikuisuuden luumassasta. Liikunta lisää luumassaa lisäämällä luiden mekaanista kuormitusta, jonka seurauksena luusto kehittyy sopeutuessaan kuormitukseen. Liikunta voi vaikuttaa myös epäsuorasti luumassaan rasvattoman massan ja rasvamassan kautta, sillä suurempi rasvaton ja rasvamassa lisäävät myös luiden mekaanista kuormitusta.</a:t>
            </a:r>
          </a:p>
          <a:p>
            <a:r>
              <a:rPr lang="fi-FI" sz="1200" b="0" i="0" u="none" strike="noStrike" kern="1200" baseline="0" dirty="0">
                <a:solidFill>
                  <a:schemeClr val="tx1"/>
                </a:solidFill>
                <a:latin typeface="+mn-lt"/>
                <a:ea typeface="+mn-ea"/>
                <a:cs typeface="+mn-cs"/>
              </a:rPr>
              <a:t>Pitkäkestoiset liiallisen rasvamassan aiheuttamat aineenvaihdunnalliset, tulehdukselliset ja hormonaaliset muutokset voivat kuitenkin myös heikentää luumassaa. Luumassan vahvistaminen lapsuudessa ja nuoruudessa vaatii riittävää iskukuormitusta, kuten hyppimistä eri suuntiin, hyppynarulla hyppimistä sekä erilaisia suunnanmuutoksia spurttien lomassa. Lisäksi nousujohteinen lihaskuntoharjoittelu tukee luuston terveyttä. </a:t>
            </a:r>
          </a:p>
          <a:p>
            <a:r>
              <a:rPr lang="fi-FI" sz="1200" b="0" i="0" u="none" strike="noStrike" kern="1200" baseline="0" dirty="0">
                <a:solidFill>
                  <a:schemeClr val="tx1"/>
                </a:solidFill>
                <a:latin typeface="+mn-lt"/>
                <a:ea typeface="+mn-ea"/>
                <a:cs typeface="+mn-cs"/>
              </a:rPr>
              <a:t>Luuston lisäksi monipuolinen liikunta tukee lihasten ja jänteiden terveyttä ja kehittymistä esimerkiksi lihasvoiman, </a:t>
            </a:r>
            <a:r>
              <a:rPr lang="fi-FI" sz="1200" b="0" i="0" u="none" strike="noStrike" kern="1200" baseline="0" dirty="0" err="1">
                <a:solidFill>
                  <a:schemeClr val="tx1"/>
                </a:solidFill>
                <a:latin typeface="+mn-lt"/>
                <a:ea typeface="+mn-ea"/>
                <a:cs typeface="+mn-cs"/>
              </a:rPr>
              <a:t>kehonhallinnan</a:t>
            </a:r>
            <a:r>
              <a:rPr lang="fi-FI" sz="1200" b="0" i="0" u="none" strike="noStrike" kern="1200" baseline="0" dirty="0">
                <a:solidFill>
                  <a:schemeClr val="tx1"/>
                </a:solidFill>
                <a:latin typeface="+mn-lt"/>
                <a:ea typeface="+mn-ea"/>
                <a:cs typeface="+mn-cs"/>
              </a:rPr>
              <a:t> ja yleisen fyysisen suorituskyvyn parantumisen myötä. Samoin kuin luuterveyden osalta, liiallisen paikoillaanolon ja sitä kautta kertyneen liiallisen rasvamassan aiheuttama matala-asteinen tulehdus ja aineenvaihdunnalliset muutokset voivat haitata lihaksiston ja jänteiden kehittymistä sekä mahdollisesti vaikeuttaa niiden harjoitettavuutta myöhemmin elämässä. </a:t>
            </a:r>
            <a:endParaRPr lang="fi-FI" dirty="0"/>
          </a:p>
        </p:txBody>
      </p:sp>
      <p:sp>
        <p:nvSpPr>
          <p:cNvPr id="4" name="Slide Number Placeholder 3"/>
          <p:cNvSpPr>
            <a:spLocks noGrp="1"/>
          </p:cNvSpPr>
          <p:nvPr>
            <p:ph type="sldNum" sz="quarter" idx="5"/>
          </p:nvPr>
        </p:nvSpPr>
        <p:spPr/>
        <p:txBody>
          <a:bodyPr/>
          <a:lstStyle/>
          <a:p>
            <a:fld id="{701F48D2-BA9D-4CC3-B17D-31D2EE59A7D8}" type="slidenum">
              <a:rPr lang="fi-FI" smtClean="0"/>
              <a:t>13</a:t>
            </a:fld>
            <a:endParaRPr lang="fi-FI"/>
          </a:p>
        </p:txBody>
      </p:sp>
    </p:spTree>
    <p:extLst>
      <p:ext uri="{BB962C8B-B14F-4D97-AF65-F5344CB8AC3E}">
        <p14:creationId xmlns:p14="http://schemas.microsoft.com/office/powerpoint/2010/main" val="2547514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9E90F-27A0-BA77-1B2A-8A158F3149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i-FI"/>
          </a:p>
        </p:txBody>
      </p:sp>
      <p:sp>
        <p:nvSpPr>
          <p:cNvPr id="3" name="Subtitle 2">
            <a:extLst>
              <a:ext uri="{FF2B5EF4-FFF2-40B4-BE49-F238E27FC236}">
                <a16:creationId xmlns:a16="http://schemas.microsoft.com/office/drawing/2014/main" id="{33F00408-4B82-B7C7-2110-EAE4131957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D16CCC07-DC12-B416-2AEA-3D31955C65F1}"/>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5" name="Footer Placeholder 4">
            <a:extLst>
              <a:ext uri="{FF2B5EF4-FFF2-40B4-BE49-F238E27FC236}">
                <a16:creationId xmlns:a16="http://schemas.microsoft.com/office/drawing/2014/main" id="{1CBD6D34-D78C-C7A9-7F32-3286286AC642}"/>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D756F4B0-983C-59E3-A931-A637F52309A0}"/>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637903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021C2-9144-6A86-5824-804F5B1B467D}"/>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D5122732-75E5-3FBF-E4FA-83E380DAAF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18A08E4E-15FB-BBD3-E001-8CF6337C815E}"/>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5" name="Footer Placeholder 4">
            <a:extLst>
              <a:ext uri="{FF2B5EF4-FFF2-40B4-BE49-F238E27FC236}">
                <a16:creationId xmlns:a16="http://schemas.microsoft.com/office/drawing/2014/main" id="{1AA73170-CFF4-1B7A-1FF7-0E3FC35A38F5}"/>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45912E3F-ABFA-BD75-3481-BA7FA5A16E86}"/>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3347910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BD5DF3-1CBB-4DA5-F9A7-1F4C443765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803150B0-6B19-7587-92B0-D213F00AD3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61B675F8-E21C-0597-2AB8-1603FD15C45D}"/>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5" name="Footer Placeholder 4">
            <a:extLst>
              <a:ext uri="{FF2B5EF4-FFF2-40B4-BE49-F238E27FC236}">
                <a16:creationId xmlns:a16="http://schemas.microsoft.com/office/drawing/2014/main" id="{70F27084-0F47-1FC9-C70A-E3D422681D3C}"/>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DA6DBBA4-38B6-90AD-2BFE-79ACCF44F0C7}"/>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1790860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6BFDE-12B7-24FF-782E-F1913F3DCF44}"/>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4F60AFB6-66E7-E311-E2AC-FCAF584A7F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15276CCB-BFE4-D40E-1322-874EFDE6DA38}"/>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5" name="Footer Placeholder 4">
            <a:extLst>
              <a:ext uri="{FF2B5EF4-FFF2-40B4-BE49-F238E27FC236}">
                <a16:creationId xmlns:a16="http://schemas.microsoft.com/office/drawing/2014/main" id="{649AF28F-6512-0C74-DB2D-A03D19DA5B1C}"/>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8D0EC037-162D-A60D-F4C4-1B1E026C93FF}"/>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284314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94130-D7E2-B7D6-8003-9D0F7F3606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E607C50B-0A6D-68CD-1E32-5ABCD8F57F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452A8A-3649-042E-5B40-2793C1A48A0C}"/>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5" name="Footer Placeholder 4">
            <a:extLst>
              <a:ext uri="{FF2B5EF4-FFF2-40B4-BE49-F238E27FC236}">
                <a16:creationId xmlns:a16="http://schemas.microsoft.com/office/drawing/2014/main" id="{022D0351-AE88-A5F0-33C4-718FA5B9ACE8}"/>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DDDB11CB-1632-CB72-9C4D-CFCDA83E5F11}"/>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2481427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76150-F100-1D59-631A-ED8FBF8A5335}"/>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5196334D-5C07-9C4A-03F8-E648E63B3B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1F44CAA9-A02A-2DE2-BD6D-8F985EE23F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15416E91-6E50-8459-98A8-6B6DF5D41D12}"/>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6" name="Footer Placeholder 5">
            <a:extLst>
              <a:ext uri="{FF2B5EF4-FFF2-40B4-BE49-F238E27FC236}">
                <a16:creationId xmlns:a16="http://schemas.microsoft.com/office/drawing/2014/main" id="{E52395C8-FED5-D91F-77EC-33B96CC7BD56}"/>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B45976A6-ACD6-609F-7535-9A4497062C16}"/>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4140481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84722-DF54-8253-7F50-066004D17BCD}"/>
              </a:ext>
            </a:extLst>
          </p:cNvPr>
          <p:cNvSpPr>
            <a:spLocks noGrp="1"/>
          </p:cNvSpPr>
          <p:nvPr>
            <p:ph type="title"/>
          </p:nvPr>
        </p:nvSpPr>
        <p:spPr>
          <a:xfrm>
            <a:off x="839788" y="365125"/>
            <a:ext cx="10515600" cy="1325563"/>
          </a:xfrm>
        </p:spPr>
        <p:txBody>
          <a:bodyPr/>
          <a:lstStyle/>
          <a:p>
            <a:r>
              <a:rPr lang="en-US"/>
              <a:t>Click to edit Master title style</a:t>
            </a:r>
            <a:endParaRPr lang="fi-FI"/>
          </a:p>
        </p:txBody>
      </p:sp>
      <p:sp>
        <p:nvSpPr>
          <p:cNvPr id="3" name="Text Placeholder 2">
            <a:extLst>
              <a:ext uri="{FF2B5EF4-FFF2-40B4-BE49-F238E27FC236}">
                <a16:creationId xmlns:a16="http://schemas.microsoft.com/office/drawing/2014/main" id="{37EF68CA-E782-E3DC-862C-436307278A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176CAF-0A1E-B833-5F75-CBE5A28C61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7F42956D-80D7-30A6-9B2E-53491BC292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E7C4AE-CE03-5365-8DB5-A41A4E1FCC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4BEF7013-0246-5F2F-DF55-43F5EB25C020}"/>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8" name="Footer Placeholder 7">
            <a:extLst>
              <a:ext uri="{FF2B5EF4-FFF2-40B4-BE49-F238E27FC236}">
                <a16:creationId xmlns:a16="http://schemas.microsoft.com/office/drawing/2014/main" id="{E4827828-FBB1-534F-B3BD-A6DC6B6E70C7}"/>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A84E6391-055F-F548-F3CA-03B2279172BE}"/>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3689365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23051-B4BA-1027-11A1-9235A819AD0E}"/>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A213D1E3-11D2-D29D-6916-DA0D7A329038}"/>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4" name="Footer Placeholder 3">
            <a:extLst>
              <a:ext uri="{FF2B5EF4-FFF2-40B4-BE49-F238E27FC236}">
                <a16:creationId xmlns:a16="http://schemas.microsoft.com/office/drawing/2014/main" id="{6385DB0E-ADF2-8673-6D04-AC92098E6031}"/>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9B0FF021-EB6E-597D-071B-0359BB3E02A5}"/>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22196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4713F7-EFD7-89FB-25D3-F19F50462FCB}"/>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3" name="Footer Placeholder 2">
            <a:extLst>
              <a:ext uri="{FF2B5EF4-FFF2-40B4-BE49-F238E27FC236}">
                <a16:creationId xmlns:a16="http://schemas.microsoft.com/office/drawing/2014/main" id="{DB9B3443-6ABD-ECD5-E681-77296DBCD98E}"/>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BE8131BC-A0EA-B60B-2F23-994B3F0BF8D5}"/>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194251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06C2E-BF11-BB8C-A732-C9E37E3696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63947A74-3924-6E0A-3FC7-5DD8374CB9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9A856A0D-21BA-01AB-19EB-E052187207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3901A9-86F3-1AB3-DE8B-FE6A9FF815DA}"/>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6" name="Footer Placeholder 5">
            <a:extLst>
              <a:ext uri="{FF2B5EF4-FFF2-40B4-BE49-F238E27FC236}">
                <a16:creationId xmlns:a16="http://schemas.microsoft.com/office/drawing/2014/main" id="{AC92817D-1F3B-E7BD-C393-F04B3B88D0E9}"/>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44FBA209-2F5A-25F6-AD89-300633623823}"/>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4233540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CAD9E-C5BB-7F6D-FE5A-E2A9242801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Picture Placeholder 2">
            <a:extLst>
              <a:ext uri="{FF2B5EF4-FFF2-40B4-BE49-F238E27FC236}">
                <a16:creationId xmlns:a16="http://schemas.microsoft.com/office/drawing/2014/main" id="{44A7D386-15B6-0392-2E2F-59113406DC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a:extLst>
              <a:ext uri="{FF2B5EF4-FFF2-40B4-BE49-F238E27FC236}">
                <a16:creationId xmlns:a16="http://schemas.microsoft.com/office/drawing/2014/main" id="{DCEC3D1F-EB62-F95A-5843-A3BC117A5E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E5C82F-577A-A475-D753-CD9A97A60570}"/>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6" name="Footer Placeholder 5">
            <a:extLst>
              <a:ext uri="{FF2B5EF4-FFF2-40B4-BE49-F238E27FC236}">
                <a16:creationId xmlns:a16="http://schemas.microsoft.com/office/drawing/2014/main" id="{CB15D2E5-9922-803F-50E4-C95580E99A42}"/>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ED1416D9-3CCF-6F65-BF1A-E32EDD1E8735}"/>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3280362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37F016-C619-7E56-DD1B-0EC3578D29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AF962609-1E36-81AB-3F20-A87844EAD5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D635D26D-1894-CEF7-7EE5-0CD474CEF3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87126C-670C-4ACB-8506-831A82F38CD7}" type="datetimeFigureOut">
              <a:rPr lang="fi-FI" smtClean="0"/>
              <a:t>28.7.2024</a:t>
            </a:fld>
            <a:endParaRPr lang="fi-FI"/>
          </a:p>
        </p:txBody>
      </p:sp>
      <p:sp>
        <p:nvSpPr>
          <p:cNvPr id="5" name="Footer Placeholder 4">
            <a:extLst>
              <a:ext uri="{FF2B5EF4-FFF2-40B4-BE49-F238E27FC236}">
                <a16:creationId xmlns:a16="http://schemas.microsoft.com/office/drawing/2014/main" id="{57479343-E95C-CA4F-A3DD-22BB408F13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a:extLst>
              <a:ext uri="{FF2B5EF4-FFF2-40B4-BE49-F238E27FC236}">
                <a16:creationId xmlns:a16="http://schemas.microsoft.com/office/drawing/2014/main" id="{78FB1D07-46D7-61F8-7C2E-81AA8166E1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26F496-F350-4126-8BF8-E1489CE3ADAD}" type="slidenum">
              <a:rPr lang="fi-FI" smtClean="0"/>
              <a:t>‹#›</a:t>
            </a:fld>
            <a:endParaRPr lang="fi-FI"/>
          </a:p>
        </p:txBody>
      </p:sp>
    </p:spTree>
    <p:extLst>
      <p:ext uri="{BB962C8B-B14F-4D97-AF65-F5344CB8AC3E}">
        <p14:creationId xmlns:p14="http://schemas.microsoft.com/office/powerpoint/2010/main" val="4159392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emf"/><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emf"/><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e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hyperlink" Target="https://quizizz.com/embed/quiz/668d57646fbf2080099da55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56DB6"/>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66DBB4-A6C8-5899-8507-0BE5C8B7B6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3669" y="1220544"/>
            <a:ext cx="5509198" cy="951156"/>
          </a:xfrm>
          <a:prstGeom prst="rect">
            <a:avLst/>
          </a:prstGeom>
        </p:spPr>
      </p:pic>
      <p:sp>
        <p:nvSpPr>
          <p:cNvPr id="9" name="TextBox 8">
            <a:extLst>
              <a:ext uri="{FF2B5EF4-FFF2-40B4-BE49-F238E27FC236}">
                <a16:creationId xmlns:a16="http://schemas.microsoft.com/office/drawing/2014/main" id="{E566E91B-69F9-C52E-CA99-6C0C3BD93CAC}"/>
              </a:ext>
            </a:extLst>
          </p:cNvPr>
          <p:cNvSpPr txBox="1"/>
          <p:nvPr/>
        </p:nvSpPr>
        <p:spPr>
          <a:xfrm>
            <a:off x="1745674" y="2420873"/>
            <a:ext cx="9658472" cy="1200329"/>
          </a:xfrm>
          <a:prstGeom prst="rect">
            <a:avLst/>
          </a:prstGeom>
          <a:noFill/>
        </p:spPr>
        <p:txBody>
          <a:bodyPr wrap="square" rtlCol="0">
            <a:spAutoFit/>
          </a:bodyPr>
          <a:lstStyle/>
          <a:p>
            <a:r>
              <a:rPr lang="fi-FI" sz="3600" dirty="0">
                <a:solidFill>
                  <a:schemeClr val="bg1"/>
                </a:solidFill>
              </a:rPr>
              <a:t>2.2 LASTEN JA NUORTEN LIIKUNTA – TERVEYTTÄ, HYVINVOINTIA JA SUORITUSKYKYÄ</a:t>
            </a:r>
            <a:endParaRPr lang="fi-FI" sz="3600" dirty="0">
              <a:solidFill>
                <a:schemeClr val="bg1"/>
              </a:solidFill>
              <a:latin typeface="Kenyan Coffee Rg" panose="02000608020200010104" pitchFamily="2" charset="0"/>
            </a:endParaRPr>
          </a:p>
        </p:txBody>
      </p:sp>
      <p:sp>
        <p:nvSpPr>
          <p:cNvPr id="2" name="Rectangle 1">
            <a:extLst>
              <a:ext uri="{FF2B5EF4-FFF2-40B4-BE49-F238E27FC236}">
                <a16:creationId xmlns:a16="http://schemas.microsoft.com/office/drawing/2014/main" id="{4A67A94A-FB7F-401F-8E74-7ADA22EC83CC}"/>
              </a:ext>
            </a:extLst>
          </p:cNvPr>
          <p:cNvSpPr/>
          <p:nvPr/>
        </p:nvSpPr>
        <p:spPr>
          <a:xfrm>
            <a:off x="2915587" y="4085435"/>
            <a:ext cx="5727252" cy="1200329"/>
          </a:xfrm>
          <a:prstGeom prst="rect">
            <a:avLst/>
          </a:prstGeom>
        </p:spPr>
        <p:txBody>
          <a:bodyPr wrap="square">
            <a:spAutoFit/>
          </a:bodyPr>
          <a:lstStyle/>
          <a:p>
            <a:r>
              <a:rPr lang="fi-FI" sz="2400" dirty="0">
                <a:solidFill>
                  <a:prstClr val="white"/>
                </a:solidFill>
                <a:latin typeface="Kenyan Coffee Rg" panose="02000608020200010104" pitchFamily="2" charset="0"/>
              </a:rPr>
              <a:t>Urheiluvalmennuksen, liikunnan ja kuntoutuksen oppi- ja ammattikirjoja jo vuodesta 1978</a:t>
            </a:r>
            <a:endParaRPr lang="fi-FI" dirty="0"/>
          </a:p>
        </p:txBody>
      </p:sp>
    </p:spTree>
    <p:extLst>
      <p:ext uri="{BB962C8B-B14F-4D97-AF65-F5344CB8AC3E}">
        <p14:creationId xmlns:p14="http://schemas.microsoft.com/office/powerpoint/2010/main" val="84718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786202" y="373060"/>
            <a:ext cx="10681120" cy="584775"/>
          </a:xfrm>
          <a:prstGeom prst="rect">
            <a:avLst/>
          </a:prstGeom>
          <a:noFill/>
        </p:spPr>
        <p:txBody>
          <a:bodyPr wrap="square" rtlCol="0">
            <a:spAutoFit/>
          </a:bodyPr>
          <a:lstStyle/>
          <a:p>
            <a:r>
              <a:rPr lang="fi-FI" sz="3200" dirty="0">
                <a:solidFill>
                  <a:srgbClr val="0070C0"/>
                </a:solidFill>
                <a:latin typeface="Kenyan Coffee Rg" panose="02000608020200010104" pitchFamily="2" charset="0"/>
              </a:rPr>
              <a:t>KESTÄVYYSKUNTO</a:t>
            </a: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641188" y="1227021"/>
            <a:ext cx="7325365" cy="45963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56DB6"/>
              </a:buClr>
              <a:buFont typeface="Wingdings" panose="05000000000000000000" pitchFamily="2" charset="2"/>
              <a:buChar char="§"/>
            </a:pPr>
            <a:r>
              <a:rPr lang="fi-FI" dirty="0"/>
              <a:t>Maksimaalista hapenottokykyä voi kehittää lapsuudessa ja nuoruudessa</a:t>
            </a:r>
          </a:p>
          <a:p>
            <a:pPr>
              <a:buClr>
                <a:srgbClr val="056DB6"/>
              </a:buClr>
              <a:buFont typeface="Wingdings" panose="05000000000000000000" pitchFamily="2" charset="2"/>
              <a:buChar char="§"/>
            </a:pPr>
            <a:r>
              <a:rPr lang="fi-FI" dirty="0"/>
              <a:t>Harjoittelulla voidaan  parantaa MAX VO2 iästä riippumatta, kunhan harjoittelu toteutetaan ikään ja </a:t>
            </a:r>
            <a:r>
              <a:rPr lang="fi-FI" dirty="0" err="1"/>
              <a:t>kypsyystasoon</a:t>
            </a:r>
            <a:r>
              <a:rPr lang="fi-FI" dirty="0"/>
              <a:t> sopivalla tavalla. </a:t>
            </a:r>
          </a:p>
          <a:p>
            <a:pPr>
              <a:buClr>
                <a:srgbClr val="056DB6"/>
              </a:buClr>
              <a:buFont typeface="Wingdings" panose="05000000000000000000" pitchFamily="2" charset="2"/>
              <a:buChar char="§"/>
            </a:pPr>
            <a:r>
              <a:rPr lang="fi-FI" dirty="0"/>
              <a:t>Maksimaalisen hapenottokyvyn osalta harjoituksen intensiteetti on merkittävin tekijä.</a:t>
            </a:r>
          </a:p>
          <a:p>
            <a:pPr>
              <a:buClr>
                <a:srgbClr val="056DB6"/>
              </a:buClr>
              <a:buFont typeface="Wingdings" panose="05000000000000000000" pitchFamily="2" charset="2"/>
              <a:buChar char="§"/>
            </a:pPr>
            <a:r>
              <a:rPr lang="fi-FI" dirty="0"/>
              <a:t>Harjoittelun </a:t>
            </a:r>
            <a:r>
              <a:rPr lang="fi-FI" dirty="0" err="1"/>
              <a:t>intensiteettitaso</a:t>
            </a:r>
            <a:r>
              <a:rPr lang="fi-FI" dirty="0"/>
              <a:t> tulisi olla 80-100% maksimaalisesta </a:t>
            </a:r>
            <a:r>
              <a:rPr lang="fi-FI" dirty="0" err="1"/>
              <a:t>syketasosta</a:t>
            </a:r>
            <a:r>
              <a:rPr lang="fi-FI" dirty="0"/>
              <a:t>  suurimpien hyötyjen </a:t>
            </a:r>
            <a:r>
              <a:rPr lang="fi-FI" dirty="0" err="1"/>
              <a:t>aikaansaamikseksi</a:t>
            </a:r>
            <a:r>
              <a:rPr lang="fi-FI" dirty="0"/>
              <a:t>. </a:t>
            </a:r>
          </a:p>
          <a:p>
            <a:pPr>
              <a:buClr>
                <a:srgbClr val="056DB6"/>
              </a:buClr>
              <a:buFont typeface="Wingdings" panose="05000000000000000000" pitchFamily="2" charset="2"/>
              <a:buChar char="§"/>
            </a:pPr>
            <a:r>
              <a:rPr lang="fi-FI" dirty="0"/>
              <a:t> Muita tekijöitä kestävyydessä laktaattikynnys ja hapenkuljetuksen kinetiikka</a:t>
            </a:r>
          </a:p>
        </p:txBody>
      </p:sp>
      <p:pic>
        <p:nvPicPr>
          <p:cNvPr id="7" name="Picture 6">
            <a:extLst>
              <a:ext uri="{FF2B5EF4-FFF2-40B4-BE49-F238E27FC236}">
                <a16:creationId xmlns:a16="http://schemas.microsoft.com/office/drawing/2014/main" id="{78C34B1D-F092-4DA9-9785-C2B486F167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5672" y="1987645"/>
            <a:ext cx="3075140" cy="30751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8158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786202" y="373060"/>
            <a:ext cx="5865119" cy="1200329"/>
          </a:xfrm>
          <a:prstGeom prst="rect">
            <a:avLst/>
          </a:prstGeom>
          <a:noFill/>
        </p:spPr>
        <p:txBody>
          <a:bodyPr wrap="square" rtlCol="0">
            <a:spAutoFit/>
          </a:bodyPr>
          <a:lstStyle/>
          <a:p>
            <a:r>
              <a:rPr lang="fi-FI" sz="2400" dirty="0">
                <a:solidFill>
                  <a:srgbClr val="0070C0"/>
                </a:solidFill>
                <a:latin typeface="Kenyan Coffee Rg" panose="02000608020200010104" pitchFamily="2" charset="0"/>
              </a:rPr>
              <a:t>TERVEYTTÄ EDISTÄVÄ LIIKKUMINEN TUKEE MYÖS SUORITUSKYKYÄ JA URHEILULLISUUDEN KASVUA </a:t>
            </a: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440771" y="1669236"/>
            <a:ext cx="5246045" cy="45963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56DB6"/>
              </a:buClr>
              <a:buFont typeface="Wingdings" panose="05000000000000000000" pitchFamily="2" charset="2"/>
              <a:buChar char="§"/>
            </a:pPr>
            <a:r>
              <a:rPr lang="fi-FI" sz="2400" dirty="0"/>
              <a:t>Riittävä määrä liikuntaa ylläpitää elin-järjestelmien normaalia toimintaa ja auttaa  ennaltaehkäisemään useita elintavoista johtuvia sairauksia (tyypin 2 diabetesta ja valtimotaudit), sekä kehittämään ja ylläpitämään fyysistä ja psyykkistä toimintakykyä.</a:t>
            </a:r>
          </a:p>
          <a:p>
            <a:pPr>
              <a:buClr>
                <a:srgbClr val="056DB6"/>
              </a:buClr>
              <a:buFont typeface="Wingdings" panose="05000000000000000000" pitchFamily="2" charset="2"/>
              <a:buChar char="§"/>
            </a:pPr>
            <a:r>
              <a:rPr lang="fi-FI" sz="2400" dirty="0"/>
              <a:t>Runsas paikoillaanolo ja vähäinen liikunta lapsuudessa voivat johtaa monien eri mekanismien kautta heikompiin liikkumistaitoihin ja huonoon fyysiseen kuntoon</a:t>
            </a:r>
          </a:p>
        </p:txBody>
      </p:sp>
      <p:pic>
        <p:nvPicPr>
          <p:cNvPr id="2" name="Picture 1">
            <a:extLst>
              <a:ext uri="{FF2B5EF4-FFF2-40B4-BE49-F238E27FC236}">
                <a16:creationId xmlns:a16="http://schemas.microsoft.com/office/drawing/2014/main" id="{DCE14650-8841-4CB2-94C9-622CE59503C6}"/>
              </a:ext>
            </a:extLst>
          </p:cNvPr>
          <p:cNvPicPr>
            <a:picLocks noChangeAspect="1"/>
          </p:cNvPicPr>
          <p:nvPr/>
        </p:nvPicPr>
        <p:blipFill>
          <a:blip r:embed="rId5"/>
          <a:stretch>
            <a:fillRect/>
          </a:stretch>
        </p:blipFill>
        <p:spPr>
          <a:xfrm>
            <a:off x="7077204" y="247800"/>
            <a:ext cx="4491431" cy="5883403"/>
          </a:xfrm>
          <a:prstGeom prst="rect">
            <a:avLst/>
          </a:prstGeom>
        </p:spPr>
      </p:pic>
      <p:sp>
        <p:nvSpPr>
          <p:cNvPr id="3" name="TextBox 2">
            <a:extLst>
              <a:ext uri="{FF2B5EF4-FFF2-40B4-BE49-F238E27FC236}">
                <a16:creationId xmlns:a16="http://schemas.microsoft.com/office/drawing/2014/main" id="{82E95A93-6CDC-4114-A1BE-51C13B2DCBAF}"/>
              </a:ext>
            </a:extLst>
          </p:cNvPr>
          <p:cNvSpPr txBox="1"/>
          <p:nvPr/>
        </p:nvSpPr>
        <p:spPr>
          <a:xfrm>
            <a:off x="6939421" y="6161418"/>
            <a:ext cx="4972831" cy="646331"/>
          </a:xfrm>
          <a:prstGeom prst="rect">
            <a:avLst/>
          </a:prstGeom>
          <a:noFill/>
        </p:spPr>
        <p:txBody>
          <a:bodyPr wrap="square" rtlCol="0">
            <a:spAutoFit/>
          </a:bodyPr>
          <a:lstStyle/>
          <a:p>
            <a:r>
              <a:rPr lang="fi-FI" dirty="0"/>
              <a:t>Hypoteettinen kuva liikkumattomuuden negatiivisesta kehästä. </a:t>
            </a:r>
          </a:p>
        </p:txBody>
      </p:sp>
    </p:spTree>
    <p:extLst>
      <p:ext uri="{BB962C8B-B14F-4D97-AF65-F5344CB8AC3E}">
        <p14:creationId xmlns:p14="http://schemas.microsoft.com/office/powerpoint/2010/main" val="130878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786202" y="373060"/>
            <a:ext cx="10681120" cy="584775"/>
          </a:xfrm>
          <a:prstGeom prst="rect">
            <a:avLst/>
          </a:prstGeom>
          <a:noFill/>
        </p:spPr>
        <p:txBody>
          <a:bodyPr wrap="square" rtlCol="0">
            <a:spAutoFit/>
          </a:bodyPr>
          <a:lstStyle/>
          <a:p>
            <a:r>
              <a:rPr lang="fi-FI" sz="3200" dirty="0">
                <a:solidFill>
                  <a:srgbClr val="0070C0"/>
                </a:solidFill>
                <a:latin typeface="Kenyan Coffee Rg" panose="02000608020200010104" pitchFamily="2" charset="0"/>
              </a:rPr>
              <a:t>KARDIOMETABOLINEN TERVEYS </a:t>
            </a: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641188" y="1227021"/>
            <a:ext cx="8051120" cy="45963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56DB6"/>
              </a:buClr>
              <a:buFont typeface="Wingdings" panose="05000000000000000000" pitchFamily="2" charset="2"/>
              <a:buChar char="§"/>
            </a:pPr>
            <a:r>
              <a:rPr lang="fi-FI" dirty="0"/>
              <a:t>Metabolisen oireyhtymän ehkäisyssä yli neljä tuntia reipasta ja rasittavaa liikkumista viikossa näyttäisi auttavan ehkäisemään </a:t>
            </a:r>
            <a:r>
              <a:rPr lang="fi-FI" dirty="0" err="1"/>
              <a:t>aineenvaih-duntahäiriöiden</a:t>
            </a:r>
            <a:r>
              <a:rPr lang="fi-FI" dirty="0"/>
              <a:t> kasautumista. </a:t>
            </a:r>
          </a:p>
          <a:p>
            <a:pPr>
              <a:buClr>
                <a:srgbClr val="056DB6"/>
              </a:buClr>
              <a:buFont typeface="Wingdings" panose="05000000000000000000" pitchFamily="2" charset="2"/>
              <a:buChar char="§"/>
            </a:pPr>
            <a:r>
              <a:rPr lang="fi-FI" dirty="0"/>
              <a:t>Voimaharjoittelu näyttäisi tehostavan aerobisen liikunnan vaikutuksia. </a:t>
            </a:r>
          </a:p>
          <a:p>
            <a:pPr>
              <a:buClr>
                <a:srgbClr val="056DB6"/>
              </a:buClr>
              <a:buFont typeface="Wingdings" panose="05000000000000000000" pitchFamily="2" charset="2"/>
              <a:buChar char="§"/>
            </a:pPr>
            <a:r>
              <a:rPr lang="fi-FI" dirty="0"/>
              <a:t>erityisesti riittävän runsas (&gt; 4 tuntia viikossa) ja intensiivinen (reipasta ja rasittavaa) liikunta vähentää elimistön rasvakudoksen määrää</a:t>
            </a:r>
          </a:p>
        </p:txBody>
      </p:sp>
      <p:pic>
        <p:nvPicPr>
          <p:cNvPr id="7" name="Picture 6">
            <a:extLst>
              <a:ext uri="{FF2B5EF4-FFF2-40B4-BE49-F238E27FC236}">
                <a16:creationId xmlns:a16="http://schemas.microsoft.com/office/drawing/2014/main" id="{2D8F06C8-04D0-4234-8CB7-974FBF710F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1628" y="2448911"/>
            <a:ext cx="2649181" cy="264918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96098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786202" y="373060"/>
            <a:ext cx="10681120" cy="584775"/>
          </a:xfrm>
          <a:prstGeom prst="rect">
            <a:avLst/>
          </a:prstGeom>
          <a:noFill/>
        </p:spPr>
        <p:txBody>
          <a:bodyPr wrap="square" rtlCol="0">
            <a:spAutoFit/>
          </a:bodyPr>
          <a:lstStyle/>
          <a:p>
            <a:r>
              <a:rPr lang="fi-FI" sz="3200" dirty="0">
                <a:solidFill>
                  <a:srgbClr val="0070C0"/>
                </a:solidFill>
                <a:latin typeface="Kenyan Coffee Rg" panose="02000608020200010104" pitchFamily="2" charset="0"/>
              </a:rPr>
              <a:t>TUKI-JA LIIKUNTAELIMISTÖN TERVEYS</a:t>
            </a: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786202" y="1423015"/>
            <a:ext cx="9382922" cy="45963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56DB6"/>
              </a:buClr>
              <a:buFont typeface="Wingdings" panose="05000000000000000000" pitchFamily="2" charset="2"/>
              <a:buChar char="§"/>
            </a:pPr>
            <a:r>
              <a:rPr lang="fi-FI" dirty="0"/>
              <a:t>Luumassan kerryttäminen erityisesti lapsuudessa ja murrosiän kasvupyrähdyksen aikana on keskeistä aikuisuuden luumassan kartuttamisessa.</a:t>
            </a:r>
          </a:p>
          <a:p>
            <a:pPr>
              <a:buClr>
                <a:srgbClr val="056DB6"/>
              </a:buClr>
              <a:buFont typeface="Wingdings" panose="05000000000000000000" pitchFamily="2" charset="2"/>
              <a:buChar char="§"/>
            </a:pPr>
            <a:r>
              <a:rPr lang="fi-FI" dirty="0"/>
              <a:t>Liikunta lisää luumassaa lisäämällä luiden mekaanista kuormitusta</a:t>
            </a:r>
          </a:p>
          <a:p>
            <a:pPr>
              <a:buClr>
                <a:srgbClr val="056DB6"/>
              </a:buClr>
              <a:buFont typeface="Wingdings" panose="05000000000000000000" pitchFamily="2" charset="2"/>
              <a:buChar char="§"/>
            </a:pPr>
            <a:r>
              <a:rPr lang="fi-FI" dirty="0"/>
              <a:t>Luumassan vahvistaminen lapsuudessa ja nuoruudessa vaatii riittävää iskukuormitusta, kuten hyppimistä eri suuntiin, hyppynarulla hyppimistä sekä erilaisia suunnanmuutoksia spurttien lomassa.</a:t>
            </a:r>
          </a:p>
          <a:p>
            <a:pPr>
              <a:buClr>
                <a:srgbClr val="056DB6"/>
              </a:buClr>
              <a:buFont typeface="Wingdings" panose="05000000000000000000" pitchFamily="2" charset="2"/>
              <a:buChar char="§"/>
            </a:pPr>
            <a:r>
              <a:rPr lang="fi-FI" dirty="0"/>
              <a:t>Nousujohteinen lihaskuntoharjoittelu tukee luuston terveyttä. </a:t>
            </a:r>
          </a:p>
        </p:txBody>
      </p:sp>
    </p:spTree>
    <p:extLst>
      <p:ext uri="{BB962C8B-B14F-4D97-AF65-F5344CB8AC3E}">
        <p14:creationId xmlns:p14="http://schemas.microsoft.com/office/powerpoint/2010/main" val="425773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786202" y="373060"/>
            <a:ext cx="10681120" cy="584775"/>
          </a:xfrm>
          <a:prstGeom prst="rect">
            <a:avLst/>
          </a:prstGeom>
          <a:noFill/>
        </p:spPr>
        <p:txBody>
          <a:bodyPr wrap="square" rtlCol="0">
            <a:spAutoFit/>
          </a:bodyPr>
          <a:lstStyle/>
          <a:p>
            <a:r>
              <a:rPr lang="fi-FI" sz="3200" dirty="0">
                <a:solidFill>
                  <a:srgbClr val="0070C0"/>
                </a:solidFill>
                <a:latin typeface="Kenyan Coffee Rg" panose="02000608020200010104" pitchFamily="2" charset="0"/>
              </a:rPr>
              <a:t>AIVOJEN TERVEYS</a:t>
            </a: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755440" y="1215591"/>
            <a:ext cx="10681120" cy="45963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56DB6"/>
              </a:buClr>
              <a:buFont typeface="Wingdings" panose="05000000000000000000" pitchFamily="2" charset="2"/>
              <a:buChar char="§"/>
            </a:pPr>
            <a:r>
              <a:rPr lang="fi-FI" dirty="0"/>
              <a:t>Terveelliset elämäntavat vaikuttavat positiivisesti ja päihteiden käyttö ja myrkyille altistuminen negatiivisesti aivojen terveyteen</a:t>
            </a:r>
          </a:p>
          <a:p>
            <a:pPr>
              <a:buClr>
                <a:srgbClr val="056DB6"/>
              </a:buClr>
              <a:buFont typeface="Wingdings" panose="05000000000000000000" pitchFamily="2" charset="2"/>
              <a:buChar char="§"/>
            </a:pPr>
            <a:r>
              <a:rPr lang="fi-FI" dirty="0"/>
              <a:t>Sekä aerobista että lihaskuntoharjoittelua sisältävän liikunnan on havaittu parantavan lasten ja nuorten tarkkaavaisuutta, keskittymiskykyä ja ongelmanratkaisutaitoja. </a:t>
            </a:r>
          </a:p>
          <a:p>
            <a:pPr>
              <a:buClr>
                <a:srgbClr val="056DB6"/>
              </a:buClr>
              <a:buFont typeface="Wingdings" panose="05000000000000000000" pitchFamily="2" charset="2"/>
              <a:buChar char="§"/>
            </a:pPr>
            <a:r>
              <a:rPr lang="fi-FI" dirty="0"/>
              <a:t>Liikunnalla saattaa olla aivojen terveyteen yleisiä vaikutuksia parantuneen verenkierron ja lisääntyneiden välittäjäainepitoisuuksien sekä alentuneiden </a:t>
            </a:r>
            <a:r>
              <a:rPr lang="fi-FI" dirty="0" err="1"/>
              <a:t>kardiometabolisten</a:t>
            </a:r>
            <a:r>
              <a:rPr lang="fi-FI" dirty="0"/>
              <a:t> riskitekijöiden kautta</a:t>
            </a:r>
          </a:p>
          <a:p>
            <a:pPr>
              <a:buClr>
                <a:srgbClr val="056DB6"/>
              </a:buClr>
              <a:buFont typeface="Wingdings" panose="05000000000000000000" pitchFamily="2" charset="2"/>
              <a:buChar char="§"/>
            </a:pPr>
            <a:r>
              <a:rPr lang="fi-FI" dirty="0"/>
              <a:t>Eri liikunnan tyypeillä, ajallisella ulottuvuudella ja jopa liikunnan kontekstilla saattaa olla merkitystä sen aikaansaamissa </a:t>
            </a:r>
            <a:r>
              <a:rPr lang="fi-FI" dirty="0" err="1"/>
              <a:t>aivovaikutuksissa</a:t>
            </a:r>
            <a:r>
              <a:rPr lang="fi-FI" dirty="0"/>
              <a:t>.</a:t>
            </a:r>
          </a:p>
        </p:txBody>
      </p:sp>
    </p:spTree>
    <p:extLst>
      <p:ext uri="{BB962C8B-B14F-4D97-AF65-F5344CB8AC3E}">
        <p14:creationId xmlns:p14="http://schemas.microsoft.com/office/powerpoint/2010/main" val="31672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786202" y="373060"/>
            <a:ext cx="10681120" cy="584775"/>
          </a:xfrm>
          <a:prstGeom prst="rect">
            <a:avLst/>
          </a:prstGeom>
          <a:noFill/>
        </p:spPr>
        <p:txBody>
          <a:bodyPr wrap="square" rtlCol="0">
            <a:spAutoFit/>
          </a:bodyPr>
          <a:lstStyle/>
          <a:p>
            <a:r>
              <a:rPr lang="fi-FI" sz="3200" dirty="0">
                <a:solidFill>
                  <a:srgbClr val="0070C0"/>
                </a:solidFill>
                <a:latin typeface="Kenyan Coffee Rg" panose="02000608020200010104" pitchFamily="2" charset="0"/>
              </a:rPr>
              <a:t>OPPIMINEN</a:t>
            </a: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641187" y="1227021"/>
            <a:ext cx="10681120" cy="45963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56DB6"/>
              </a:buClr>
              <a:buFont typeface="Wingdings" panose="05000000000000000000" pitchFamily="2" charset="2"/>
              <a:buChar char="§"/>
            </a:pPr>
            <a:r>
              <a:rPr lang="fi-FI" dirty="0"/>
              <a:t>Oppiminen ei ole pelkästään tiedon ja osaamisen lisääntymistä, vaan myös tiedon ja taidon hyödyntämistä sekä ajattelun kehittymistä.</a:t>
            </a:r>
          </a:p>
          <a:p>
            <a:pPr>
              <a:buClr>
                <a:srgbClr val="056DB6"/>
              </a:buClr>
              <a:buFont typeface="Wingdings" panose="05000000000000000000" pitchFamily="2" charset="2"/>
              <a:buChar char="§"/>
            </a:pPr>
            <a:r>
              <a:rPr lang="fi-FI" dirty="0"/>
              <a:t>Koulumenestykseen liikunnalla on todettu olevan positiivinen, mutta melko pieni vaikutus. </a:t>
            </a:r>
          </a:p>
          <a:p>
            <a:pPr>
              <a:buClr>
                <a:srgbClr val="056DB6"/>
              </a:buClr>
              <a:buFont typeface="Wingdings" panose="05000000000000000000" pitchFamily="2" charset="2"/>
              <a:buChar char="§"/>
            </a:pPr>
            <a:r>
              <a:rPr lang="fi-FI" dirty="0"/>
              <a:t>Liikuntaharrastus voi myös jossain määrin tukea oppimistuloksia.</a:t>
            </a:r>
          </a:p>
          <a:p>
            <a:pPr>
              <a:buClr>
                <a:srgbClr val="056DB6"/>
              </a:buClr>
              <a:buFont typeface="Wingdings" panose="05000000000000000000" pitchFamily="2" charset="2"/>
              <a:buChar char="§"/>
            </a:pPr>
            <a:r>
              <a:rPr lang="fi-FI" dirty="0"/>
              <a:t>Kouluaikana toteutunut liikuntaharrastus voi edistää oppimistuloksia enemmän kuin vapaa-ajan toteutettu liikuntaharrastus ja selkein positiivinen yhteys on havaittu kohtuullisella liikunta-annoksella (joko kaksi lajia tai 2 tuntia viikossa). </a:t>
            </a:r>
          </a:p>
          <a:p>
            <a:pPr>
              <a:buClr>
                <a:srgbClr val="056DB6"/>
              </a:buClr>
              <a:buFont typeface="Wingdings" panose="05000000000000000000" pitchFamily="2" charset="2"/>
              <a:buChar char="§"/>
            </a:pPr>
            <a:r>
              <a:rPr lang="fi-FI" dirty="0"/>
              <a:t>Liikuntatuntien lisääminen, liikuntataukojen pitäminen tai liikunnan integroiminen oppituntien sisältöihin on todettu tuovan vaihtelevasti hyötyjä.</a:t>
            </a:r>
          </a:p>
        </p:txBody>
      </p:sp>
    </p:spTree>
    <p:extLst>
      <p:ext uri="{BB962C8B-B14F-4D97-AF65-F5344CB8AC3E}">
        <p14:creationId xmlns:p14="http://schemas.microsoft.com/office/powerpoint/2010/main" val="107416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786202" y="373060"/>
            <a:ext cx="10681120" cy="584775"/>
          </a:xfrm>
          <a:prstGeom prst="rect">
            <a:avLst/>
          </a:prstGeom>
          <a:noFill/>
        </p:spPr>
        <p:txBody>
          <a:bodyPr wrap="square" rtlCol="0">
            <a:spAutoFit/>
          </a:bodyPr>
          <a:lstStyle/>
          <a:p>
            <a:r>
              <a:rPr lang="fi-FI" sz="3200" dirty="0">
                <a:solidFill>
                  <a:srgbClr val="0070C0"/>
                </a:solidFill>
                <a:latin typeface="Kenyan Coffee Rg" panose="02000608020200010104" pitchFamily="2" charset="0"/>
              </a:rPr>
              <a:t>MIELENTERVEYS</a:t>
            </a: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641186" y="1227021"/>
            <a:ext cx="9285011" cy="45963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56DB6"/>
              </a:buClr>
              <a:buFont typeface="Wingdings" panose="05000000000000000000" pitchFamily="2" charset="2"/>
              <a:buChar char="§"/>
            </a:pPr>
            <a:r>
              <a:rPr lang="fi-FI" dirty="0"/>
              <a:t>Liikunnan on havaittu parantavan mielenterveyttä, mutta liikunnan myönteiset vaikutukset riippuvat myös valmentajien, opettajien ja vanhempien toiminnasta, liikkumisseurasta, ympäristöstä, liikunnan tyypistä sekä liikkumisen tavoitteista. </a:t>
            </a:r>
          </a:p>
          <a:p>
            <a:pPr>
              <a:buClr>
                <a:srgbClr val="056DB6"/>
              </a:buClr>
              <a:buFont typeface="Wingdings" panose="05000000000000000000" pitchFamily="2" charset="2"/>
              <a:buChar char="§"/>
            </a:pPr>
            <a:r>
              <a:rPr lang="fi-FI" dirty="0"/>
              <a:t>Lasten ja nuorten liikkumisen halun tulisi kummuta heistä itsestään ja olla mieluisaa ja nautittavaa. </a:t>
            </a:r>
          </a:p>
          <a:p>
            <a:pPr>
              <a:buClr>
                <a:srgbClr val="056DB6"/>
              </a:buClr>
              <a:buFont typeface="Wingdings" panose="05000000000000000000" pitchFamily="2" charset="2"/>
              <a:buChar char="§"/>
            </a:pPr>
            <a:r>
              <a:rPr lang="fi-FI" dirty="0"/>
              <a:t>Valmennusilmapiiri, joka tukee psykologisten perustarpeiden täyttymistä, kuten </a:t>
            </a:r>
            <a:r>
              <a:rPr lang="fi-FI" b="1" dirty="0"/>
              <a:t>sosiaalista hyväksyntää, autonomiaa ja itsensä hyväksymistä</a:t>
            </a:r>
            <a:r>
              <a:rPr lang="fi-FI" dirty="0"/>
              <a:t>, voivat johtaa mielenterveyden kannalta myönteiseen kehitykseen. </a:t>
            </a:r>
          </a:p>
        </p:txBody>
      </p:sp>
    </p:spTree>
    <p:extLst>
      <p:ext uri="{BB962C8B-B14F-4D97-AF65-F5344CB8AC3E}">
        <p14:creationId xmlns:p14="http://schemas.microsoft.com/office/powerpoint/2010/main" val="292162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1510880" y="403537"/>
            <a:ext cx="10681120" cy="523220"/>
          </a:xfrm>
          <a:prstGeom prst="rect">
            <a:avLst/>
          </a:prstGeom>
          <a:noFill/>
        </p:spPr>
        <p:txBody>
          <a:bodyPr wrap="square" rtlCol="0">
            <a:spAutoFit/>
          </a:bodyPr>
          <a:lstStyle/>
          <a:p>
            <a:r>
              <a:rPr lang="fi-FI" sz="2800" dirty="0">
                <a:solidFill>
                  <a:srgbClr val="0070C0"/>
                </a:solidFill>
              </a:rPr>
              <a:t> KESKUSTELTAVAKSI</a:t>
            </a:r>
            <a:endParaRPr lang="fi-FI" sz="28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608371" y="1382071"/>
            <a:ext cx="7493704" cy="3827201"/>
          </a:xfrm>
          <a:prstGeom prst="rect">
            <a:avLst/>
          </a:prstGeom>
          <a:ln w="31750">
            <a:solidFill>
              <a:srgbClr val="FFFF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fi-FI" sz="2400" dirty="0"/>
              <a:t>Mitä tiedätte toiminnassa mukana olevien lasten kokonaisliikuntamääristä? </a:t>
            </a:r>
          </a:p>
          <a:p>
            <a:pPr>
              <a:buFont typeface="Wingdings" panose="05000000000000000000" pitchFamily="2" charset="2"/>
              <a:buChar char="§"/>
            </a:pPr>
            <a:r>
              <a:rPr lang="fi-FI" sz="2400" dirty="0"/>
              <a:t>Miten seuran toiminnassa mahdollistuu harjoittelun </a:t>
            </a:r>
            <a:r>
              <a:rPr lang="fi-FI" sz="2400" dirty="0" err="1"/>
              <a:t>perusperiatteet</a:t>
            </a:r>
            <a:r>
              <a:rPr lang="fi-FI" sz="2400" dirty="0"/>
              <a:t>: </a:t>
            </a:r>
          </a:p>
          <a:p>
            <a:pPr>
              <a:buFont typeface="Wingdings" panose="05000000000000000000" pitchFamily="2" charset="2"/>
              <a:buChar char="§"/>
            </a:pPr>
            <a:r>
              <a:rPr lang="fi-FI" sz="2400" b="1" dirty="0"/>
              <a:t>spesifisyys</a:t>
            </a:r>
            <a:r>
              <a:rPr lang="fi-FI" sz="2400" dirty="0"/>
              <a:t> = siinä kehitytään, mitä harjoitellaan, </a:t>
            </a:r>
          </a:p>
          <a:p>
            <a:pPr>
              <a:buFont typeface="Wingdings" panose="05000000000000000000" pitchFamily="2" charset="2"/>
              <a:buChar char="§"/>
            </a:pPr>
            <a:r>
              <a:rPr lang="fi-FI" sz="2400" b="1" dirty="0"/>
              <a:t>ylikuormitus </a:t>
            </a:r>
            <a:r>
              <a:rPr lang="fi-FI" sz="2400" dirty="0"/>
              <a:t>= vakiintuneen </a:t>
            </a:r>
            <a:r>
              <a:rPr lang="fi-FI" sz="2400" dirty="0" err="1"/>
              <a:t>suoritustason</a:t>
            </a:r>
            <a:r>
              <a:rPr lang="fi-FI" sz="2400" dirty="0"/>
              <a:t> ylittäminen</a:t>
            </a:r>
          </a:p>
          <a:p>
            <a:pPr>
              <a:buFont typeface="Wingdings" panose="05000000000000000000" pitchFamily="2" charset="2"/>
              <a:buChar char="§"/>
            </a:pPr>
            <a:r>
              <a:rPr lang="fi-FI" sz="2400" b="1" dirty="0"/>
              <a:t>nousujohteisuus</a:t>
            </a:r>
            <a:r>
              <a:rPr lang="fi-FI" sz="2400" dirty="0"/>
              <a:t> = uuden vakiintuneen </a:t>
            </a:r>
            <a:r>
              <a:rPr lang="fi-FI" sz="2400" dirty="0" err="1"/>
              <a:t>suoritustason</a:t>
            </a:r>
            <a:r>
              <a:rPr lang="fi-FI" sz="2400" dirty="0"/>
              <a:t> ylittäminen, </a:t>
            </a:r>
          </a:p>
          <a:p>
            <a:pPr>
              <a:buFont typeface="Wingdings" panose="05000000000000000000" pitchFamily="2" charset="2"/>
              <a:buChar char="§"/>
            </a:pPr>
            <a:r>
              <a:rPr lang="fi-FI" sz="2400" b="1" dirty="0"/>
              <a:t>säännöllisyys </a:t>
            </a:r>
            <a:r>
              <a:rPr lang="fi-FI" sz="2400" dirty="0"/>
              <a:t>= sopiva kuormitus-palautumissuhde</a:t>
            </a:r>
          </a:p>
          <a:p>
            <a:pPr>
              <a:buFont typeface="Wingdings" panose="05000000000000000000" pitchFamily="2" charset="2"/>
              <a:buChar char="§"/>
            </a:pPr>
            <a:r>
              <a:rPr lang="fi-FI" sz="2400" dirty="0"/>
              <a:t>yksilöllisyys = Sama ei sovi kaikille, oma sopii) </a:t>
            </a:r>
          </a:p>
          <a:p>
            <a:pPr>
              <a:buFont typeface="Wingdings" panose="05000000000000000000" pitchFamily="2" charset="2"/>
              <a:buChar char="§"/>
            </a:pPr>
            <a:r>
              <a:rPr lang="fi-FI" sz="2400" dirty="0"/>
              <a:t>Miten monilajinen harrastaminen mahdollistetaan?</a:t>
            </a:r>
          </a:p>
        </p:txBody>
      </p:sp>
      <p:pic>
        <p:nvPicPr>
          <p:cNvPr id="3" name="Picture 2">
            <a:extLst>
              <a:ext uri="{FF2B5EF4-FFF2-40B4-BE49-F238E27FC236}">
                <a16:creationId xmlns:a16="http://schemas.microsoft.com/office/drawing/2014/main" id="{5512994B-AFC0-41F0-813F-E5661C283CC8}"/>
              </a:ext>
            </a:extLst>
          </p:cNvPr>
          <p:cNvPicPr>
            <a:picLocks noChangeAspect="1"/>
          </p:cNvPicPr>
          <p:nvPr/>
        </p:nvPicPr>
        <p:blipFill>
          <a:blip r:embed="rId5"/>
          <a:stretch>
            <a:fillRect/>
          </a:stretch>
        </p:blipFill>
        <p:spPr>
          <a:xfrm>
            <a:off x="462352" y="388805"/>
            <a:ext cx="803990" cy="650286"/>
          </a:xfrm>
          <a:prstGeom prst="rect">
            <a:avLst/>
          </a:prstGeom>
        </p:spPr>
      </p:pic>
      <p:pic>
        <p:nvPicPr>
          <p:cNvPr id="9" name="Picture 8">
            <a:extLst>
              <a:ext uri="{FF2B5EF4-FFF2-40B4-BE49-F238E27FC236}">
                <a16:creationId xmlns:a16="http://schemas.microsoft.com/office/drawing/2014/main" id="{1610391A-C162-47D2-85BC-3A621102F6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40617" y="1382071"/>
            <a:ext cx="3574366" cy="35743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a:extLst>
              <a:ext uri="{FF2B5EF4-FFF2-40B4-BE49-F238E27FC236}">
                <a16:creationId xmlns:a16="http://schemas.microsoft.com/office/drawing/2014/main" id="{80987F42-8BC8-44F0-89DD-59EBDC4293F5}"/>
              </a:ext>
            </a:extLst>
          </p:cNvPr>
          <p:cNvSpPr txBox="1"/>
          <p:nvPr/>
        </p:nvSpPr>
        <p:spPr>
          <a:xfrm>
            <a:off x="8981821" y="5534859"/>
            <a:ext cx="1563441" cy="307777"/>
          </a:xfrm>
          <a:prstGeom prst="rect">
            <a:avLst/>
          </a:prstGeom>
          <a:noFill/>
        </p:spPr>
        <p:txBody>
          <a:bodyPr wrap="none" rtlCol="0">
            <a:spAutoFit/>
          </a:bodyPr>
          <a:lstStyle/>
          <a:p>
            <a:r>
              <a:rPr lang="fi-FI" sz="1400" dirty="0"/>
              <a:t>Kuva: Adobe </a:t>
            </a:r>
            <a:r>
              <a:rPr lang="fi-FI" sz="1400" dirty="0" err="1"/>
              <a:t>firefly</a:t>
            </a:r>
            <a:endParaRPr lang="fi-FI" sz="1400" dirty="0"/>
          </a:p>
        </p:txBody>
      </p:sp>
    </p:spTree>
    <p:extLst>
      <p:ext uri="{BB962C8B-B14F-4D97-AF65-F5344CB8AC3E}">
        <p14:creationId xmlns:p14="http://schemas.microsoft.com/office/powerpoint/2010/main" val="190451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1510880" y="403537"/>
            <a:ext cx="10681120" cy="523220"/>
          </a:xfrm>
          <a:prstGeom prst="rect">
            <a:avLst/>
          </a:prstGeom>
          <a:noFill/>
        </p:spPr>
        <p:txBody>
          <a:bodyPr wrap="square" rtlCol="0">
            <a:spAutoFit/>
          </a:bodyPr>
          <a:lstStyle/>
          <a:p>
            <a:r>
              <a:rPr lang="fi-FI" sz="2800" dirty="0">
                <a:solidFill>
                  <a:srgbClr val="0070C0"/>
                </a:solidFill>
              </a:rPr>
              <a:t> KESKUSTELTAVAKSI</a:t>
            </a:r>
            <a:endParaRPr lang="fi-FI" sz="28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462352" y="1382071"/>
            <a:ext cx="7493704" cy="3827201"/>
          </a:xfrm>
          <a:prstGeom prst="rect">
            <a:avLst/>
          </a:prstGeom>
          <a:ln w="31750">
            <a:solidFill>
              <a:srgbClr val="FFFF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56DB6"/>
              </a:buClr>
              <a:buFont typeface="Wingdings" panose="05000000000000000000" pitchFamily="2" charset="2"/>
              <a:buChar char="§"/>
            </a:pPr>
            <a:r>
              <a:rPr lang="fi-FI" sz="2400" dirty="0"/>
              <a:t>Millaisia nostoja valmennustiimissä tekisitte liikunnan vaikutuksista esimerkiksi lasten vanhemmille?</a:t>
            </a:r>
          </a:p>
          <a:p>
            <a:pPr>
              <a:buClr>
                <a:srgbClr val="056DB6"/>
              </a:buClr>
              <a:buFont typeface="Wingdings" panose="05000000000000000000" pitchFamily="2" charset="2"/>
              <a:buChar char="§"/>
            </a:pPr>
            <a:r>
              <a:rPr lang="fi-FI" sz="2400" dirty="0"/>
              <a:t>Valmistelkaa vanhempainiltaan ”tietoisku” tai keskustelukysymyksiä.</a:t>
            </a:r>
          </a:p>
        </p:txBody>
      </p:sp>
      <p:pic>
        <p:nvPicPr>
          <p:cNvPr id="3" name="Picture 2">
            <a:extLst>
              <a:ext uri="{FF2B5EF4-FFF2-40B4-BE49-F238E27FC236}">
                <a16:creationId xmlns:a16="http://schemas.microsoft.com/office/drawing/2014/main" id="{5512994B-AFC0-41F0-813F-E5661C283CC8}"/>
              </a:ext>
            </a:extLst>
          </p:cNvPr>
          <p:cNvPicPr>
            <a:picLocks noChangeAspect="1"/>
          </p:cNvPicPr>
          <p:nvPr/>
        </p:nvPicPr>
        <p:blipFill>
          <a:blip r:embed="rId5"/>
          <a:stretch>
            <a:fillRect/>
          </a:stretch>
        </p:blipFill>
        <p:spPr>
          <a:xfrm>
            <a:off x="462352" y="388805"/>
            <a:ext cx="803990" cy="650286"/>
          </a:xfrm>
          <a:prstGeom prst="rect">
            <a:avLst/>
          </a:prstGeom>
        </p:spPr>
      </p:pic>
      <p:pic>
        <p:nvPicPr>
          <p:cNvPr id="9" name="Picture 8">
            <a:extLst>
              <a:ext uri="{FF2B5EF4-FFF2-40B4-BE49-F238E27FC236}">
                <a16:creationId xmlns:a16="http://schemas.microsoft.com/office/drawing/2014/main" id="{1610391A-C162-47D2-85BC-3A621102F6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40617" y="1382071"/>
            <a:ext cx="3574366" cy="35743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a:extLst>
              <a:ext uri="{FF2B5EF4-FFF2-40B4-BE49-F238E27FC236}">
                <a16:creationId xmlns:a16="http://schemas.microsoft.com/office/drawing/2014/main" id="{80987F42-8BC8-44F0-89DD-59EBDC4293F5}"/>
              </a:ext>
            </a:extLst>
          </p:cNvPr>
          <p:cNvSpPr txBox="1"/>
          <p:nvPr/>
        </p:nvSpPr>
        <p:spPr>
          <a:xfrm>
            <a:off x="8981821" y="5534859"/>
            <a:ext cx="1563441" cy="307777"/>
          </a:xfrm>
          <a:prstGeom prst="rect">
            <a:avLst/>
          </a:prstGeom>
          <a:noFill/>
        </p:spPr>
        <p:txBody>
          <a:bodyPr wrap="none" rtlCol="0">
            <a:spAutoFit/>
          </a:bodyPr>
          <a:lstStyle/>
          <a:p>
            <a:r>
              <a:rPr lang="fi-FI" sz="1400" dirty="0"/>
              <a:t>Kuva: Adobe </a:t>
            </a:r>
            <a:r>
              <a:rPr lang="fi-FI" sz="1400" dirty="0" err="1"/>
              <a:t>firefly</a:t>
            </a:r>
            <a:endParaRPr lang="fi-FI" sz="1400" dirty="0"/>
          </a:p>
        </p:txBody>
      </p:sp>
    </p:spTree>
    <p:extLst>
      <p:ext uri="{BB962C8B-B14F-4D97-AF65-F5344CB8AC3E}">
        <p14:creationId xmlns:p14="http://schemas.microsoft.com/office/powerpoint/2010/main" val="307379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1510880" y="403537"/>
            <a:ext cx="10681120" cy="523220"/>
          </a:xfrm>
          <a:prstGeom prst="rect">
            <a:avLst/>
          </a:prstGeom>
          <a:noFill/>
        </p:spPr>
        <p:txBody>
          <a:bodyPr wrap="square" rtlCol="0">
            <a:spAutoFit/>
          </a:bodyPr>
          <a:lstStyle/>
          <a:p>
            <a:r>
              <a:rPr lang="fi-FI" sz="2800" dirty="0">
                <a:solidFill>
                  <a:srgbClr val="0070C0"/>
                </a:solidFill>
              </a:rPr>
              <a:t> POHDITTAVAKSI</a:t>
            </a:r>
            <a:endParaRPr lang="fi-FI" sz="28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783503" y="1515399"/>
            <a:ext cx="6046955" cy="3827201"/>
          </a:xfrm>
          <a:prstGeom prst="rect">
            <a:avLst/>
          </a:prstGeom>
          <a:ln w="31750">
            <a:solidFill>
              <a:srgbClr val="FFFF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fi-FI" sz="3200" dirty="0"/>
              <a:t>Millä tavoin voit innostaa lapsia omaehtoiseen liikkumiseen?</a:t>
            </a:r>
          </a:p>
        </p:txBody>
      </p:sp>
      <p:pic>
        <p:nvPicPr>
          <p:cNvPr id="3" name="Picture 2">
            <a:extLst>
              <a:ext uri="{FF2B5EF4-FFF2-40B4-BE49-F238E27FC236}">
                <a16:creationId xmlns:a16="http://schemas.microsoft.com/office/drawing/2014/main" id="{5512994B-AFC0-41F0-813F-E5661C283CC8}"/>
              </a:ext>
            </a:extLst>
          </p:cNvPr>
          <p:cNvPicPr>
            <a:picLocks noChangeAspect="1"/>
          </p:cNvPicPr>
          <p:nvPr/>
        </p:nvPicPr>
        <p:blipFill>
          <a:blip r:embed="rId5"/>
          <a:stretch>
            <a:fillRect/>
          </a:stretch>
        </p:blipFill>
        <p:spPr>
          <a:xfrm>
            <a:off x="462352" y="388805"/>
            <a:ext cx="803990" cy="650286"/>
          </a:xfrm>
          <a:prstGeom prst="rect">
            <a:avLst/>
          </a:prstGeom>
        </p:spPr>
      </p:pic>
      <p:pic>
        <p:nvPicPr>
          <p:cNvPr id="9" name="Picture 8">
            <a:extLst>
              <a:ext uri="{FF2B5EF4-FFF2-40B4-BE49-F238E27FC236}">
                <a16:creationId xmlns:a16="http://schemas.microsoft.com/office/drawing/2014/main" id="{1610391A-C162-47D2-85BC-3A621102F6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76358" y="1161734"/>
            <a:ext cx="3574366" cy="35743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a:extLst>
              <a:ext uri="{FF2B5EF4-FFF2-40B4-BE49-F238E27FC236}">
                <a16:creationId xmlns:a16="http://schemas.microsoft.com/office/drawing/2014/main" id="{80987F42-8BC8-44F0-89DD-59EBDC4293F5}"/>
              </a:ext>
            </a:extLst>
          </p:cNvPr>
          <p:cNvSpPr txBox="1"/>
          <p:nvPr/>
        </p:nvSpPr>
        <p:spPr>
          <a:xfrm>
            <a:off x="8981821" y="5534859"/>
            <a:ext cx="1563441" cy="307777"/>
          </a:xfrm>
          <a:prstGeom prst="rect">
            <a:avLst/>
          </a:prstGeom>
          <a:noFill/>
        </p:spPr>
        <p:txBody>
          <a:bodyPr wrap="none" rtlCol="0">
            <a:spAutoFit/>
          </a:bodyPr>
          <a:lstStyle/>
          <a:p>
            <a:r>
              <a:rPr lang="fi-FI" sz="1400" dirty="0"/>
              <a:t>Kuva: Adobe </a:t>
            </a:r>
            <a:r>
              <a:rPr lang="fi-FI" sz="1400" dirty="0" err="1"/>
              <a:t>firefly</a:t>
            </a:r>
            <a:endParaRPr lang="fi-FI" sz="1400" dirty="0"/>
          </a:p>
        </p:txBody>
      </p:sp>
    </p:spTree>
    <p:extLst>
      <p:ext uri="{BB962C8B-B14F-4D97-AF65-F5344CB8AC3E}">
        <p14:creationId xmlns:p14="http://schemas.microsoft.com/office/powerpoint/2010/main" val="100173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1485188" y="579719"/>
            <a:ext cx="8488559" cy="769441"/>
          </a:xfrm>
          <a:prstGeom prst="rect">
            <a:avLst/>
          </a:prstGeom>
          <a:noFill/>
        </p:spPr>
        <p:txBody>
          <a:bodyPr wrap="square" rtlCol="0">
            <a:spAutoFit/>
          </a:bodyPr>
          <a:lstStyle/>
          <a:p>
            <a:r>
              <a:rPr lang="fi-FI" sz="4400" dirty="0">
                <a:solidFill>
                  <a:srgbClr val="0070C0"/>
                </a:solidFill>
              </a:rPr>
              <a:t>Tavoitteet</a:t>
            </a:r>
            <a:endParaRPr lang="fi-FI" sz="44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50864" y="1773238"/>
            <a:ext cx="7418963" cy="19963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2400" b="1" dirty="0"/>
              <a:t>Tämän kokonaisuuden suoritettua oppija:</a:t>
            </a:r>
            <a:endParaRPr lang="fi-FI" sz="2400" dirty="0"/>
          </a:p>
          <a:p>
            <a:r>
              <a:rPr lang="fi-FI" sz="2400" b="1" dirty="0"/>
              <a:t>Määrittelee</a:t>
            </a:r>
            <a:r>
              <a:rPr lang="fi-FI" sz="2400" dirty="0"/>
              <a:t> lapsen urheilullisuuteen kuuluvat ominaisuudet ja käsitteet </a:t>
            </a:r>
          </a:p>
          <a:p>
            <a:r>
              <a:rPr lang="fi-FI" sz="2400" b="1" dirty="0"/>
              <a:t>Tunnistaa</a:t>
            </a:r>
            <a:r>
              <a:rPr lang="fi-FI" sz="2400" dirty="0"/>
              <a:t> tekijöitä, jotka vaikuttavat lapsen urheilullisuuteen.</a:t>
            </a:r>
          </a:p>
          <a:p>
            <a:pPr marL="0" indent="0">
              <a:buNone/>
            </a:pPr>
            <a:endParaRPr lang="fi-FI" sz="2400" dirty="0"/>
          </a:p>
          <a:p>
            <a:pPr marL="0" indent="0">
              <a:buNone/>
            </a:pPr>
            <a:endParaRPr lang="fi-FI" sz="2400" dirty="0"/>
          </a:p>
          <a:p>
            <a:endParaRPr lang="fi-FI" sz="2400" dirty="0"/>
          </a:p>
        </p:txBody>
      </p:sp>
      <p:pic>
        <p:nvPicPr>
          <p:cNvPr id="8" name="Picture 7">
            <a:extLst>
              <a:ext uri="{FF2B5EF4-FFF2-40B4-BE49-F238E27FC236}">
                <a16:creationId xmlns:a16="http://schemas.microsoft.com/office/drawing/2014/main" id="{FA35E6AD-DFCC-4502-A2B8-551AAC301E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2375" y="2036618"/>
            <a:ext cx="3262745" cy="32627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a:extLst>
              <a:ext uri="{FF2B5EF4-FFF2-40B4-BE49-F238E27FC236}">
                <a16:creationId xmlns:a16="http://schemas.microsoft.com/office/drawing/2014/main" id="{427A45EC-0B25-4627-A1A1-9A054027E97F}"/>
              </a:ext>
            </a:extLst>
          </p:cNvPr>
          <p:cNvSpPr txBox="1"/>
          <p:nvPr/>
        </p:nvSpPr>
        <p:spPr>
          <a:xfrm>
            <a:off x="8981821" y="5534859"/>
            <a:ext cx="1563441" cy="307777"/>
          </a:xfrm>
          <a:prstGeom prst="rect">
            <a:avLst/>
          </a:prstGeom>
          <a:noFill/>
        </p:spPr>
        <p:txBody>
          <a:bodyPr wrap="none" rtlCol="0">
            <a:spAutoFit/>
          </a:bodyPr>
          <a:lstStyle/>
          <a:p>
            <a:r>
              <a:rPr lang="fi-FI" sz="1400" dirty="0"/>
              <a:t>Kuva: Adobe </a:t>
            </a:r>
            <a:r>
              <a:rPr lang="fi-FI" sz="1400" dirty="0" err="1"/>
              <a:t>firefly</a:t>
            </a:r>
            <a:endParaRPr lang="fi-FI" sz="1400" dirty="0"/>
          </a:p>
        </p:txBody>
      </p:sp>
    </p:spTree>
    <p:extLst>
      <p:ext uri="{BB962C8B-B14F-4D97-AF65-F5344CB8AC3E}">
        <p14:creationId xmlns:p14="http://schemas.microsoft.com/office/powerpoint/2010/main" val="274323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598EB31-1A8A-4F85-D300-75387B5F4F26}"/>
              </a:ext>
            </a:extLst>
          </p:cNvPr>
          <p:cNvPicPr>
            <a:picLocks noChangeAspect="1"/>
          </p:cNvPicPr>
          <p:nvPr/>
        </p:nvPicPr>
        <p:blipFill rotWithShape="1">
          <a:blip r:embed="rId2">
            <a:extLst>
              <a:ext uri="{28A0092B-C50C-407E-A947-70E740481C1C}">
                <a14:useLocalDpi xmlns:a14="http://schemas.microsoft.com/office/drawing/2010/main" val="0"/>
              </a:ext>
            </a:extLst>
          </a:blip>
          <a:srcRect t="7802" b="7802"/>
          <a:stretch/>
        </p:blipFill>
        <p:spPr>
          <a:xfrm flipH="1">
            <a:off x="0" y="0"/>
            <a:ext cx="12192000" cy="6858000"/>
          </a:xfrm>
          <a:prstGeom prst="rect">
            <a:avLst/>
          </a:prstGeom>
        </p:spPr>
      </p:pic>
      <p:pic>
        <p:nvPicPr>
          <p:cNvPr id="11" name="Picture 10">
            <a:extLst>
              <a:ext uri="{FF2B5EF4-FFF2-40B4-BE49-F238E27FC236}">
                <a16:creationId xmlns:a16="http://schemas.microsoft.com/office/drawing/2014/main" id="{DADCF6D2-6E0F-4F52-58E9-75B88D8220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16" y="6475619"/>
            <a:ext cx="1337272" cy="230878"/>
          </a:xfrm>
          <a:prstGeom prst="rect">
            <a:avLst/>
          </a:prstGeom>
        </p:spPr>
      </p:pic>
      <p:sp>
        <p:nvSpPr>
          <p:cNvPr id="4" name="Rectangle 3">
            <a:extLst>
              <a:ext uri="{FF2B5EF4-FFF2-40B4-BE49-F238E27FC236}">
                <a16:creationId xmlns:a16="http://schemas.microsoft.com/office/drawing/2014/main" id="{7838AD8A-84DB-43FD-9723-87703DF745CC}"/>
              </a:ext>
            </a:extLst>
          </p:cNvPr>
          <p:cNvSpPr/>
          <p:nvPr/>
        </p:nvSpPr>
        <p:spPr>
          <a:xfrm>
            <a:off x="2406777" y="926123"/>
            <a:ext cx="5093061" cy="954107"/>
          </a:xfrm>
          <a:prstGeom prst="rect">
            <a:avLst/>
          </a:prstGeom>
        </p:spPr>
        <p:txBody>
          <a:bodyPr wrap="none">
            <a:spAutoFit/>
          </a:bodyPr>
          <a:lstStyle/>
          <a:p>
            <a:r>
              <a:rPr lang="fi-FI" sz="2800" dirty="0">
                <a:solidFill>
                  <a:schemeClr val="bg1"/>
                </a:solidFill>
              </a:rPr>
              <a:t>Klikkaa kuvaa aloittaaksesi kysely!</a:t>
            </a:r>
          </a:p>
          <a:p>
            <a:endParaRPr lang="fi-FI" sz="2800" dirty="0">
              <a:solidFill>
                <a:schemeClr val="bg1"/>
              </a:solidFill>
            </a:endParaRPr>
          </a:p>
        </p:txBody>
      </p:sp>
      <p:sp>
        <p:nvSpPr>
          <p:cNvPr id="7" name="Rectangle 6">
            <a:extLst>
              <a:ext uri="{FF2B5EF4-FFF2-40B4-BE49-F238E27FC236}">
                <a16:creationId xmlns:a16="http://schemas.microsoft.com/office/drawing/2014/main" id="{008FF9E3-B5D6-42B3-93F1-CAD1DCAB038D}"/>
              </a:ext>
            </a:extLst>
          </p:cNvPr>
          <p:cNvSpPr/>
          <p:nvPr/>
        </p:nvSpPr>
        <p:spPr>
          <a:xfrm>
            <a:off x="3261945" y="6221726"/>
            <a:ext cx="6245949" cy="369332"/>
          </a:xfrm>
          <a:prstGeom prst="rect">
            <a:avLst/>
          </a:prstGeom>
        </p:spPr>
        <p:txBody>
          <a:bodyPr wrap="square">
            <a:spAutoFit/>
          </a:bodyPr>
          <a:lstStyle/>
          <a:p>
            <a:r>
              <a:rPr lang="fi-FI" dirty="0">
                <a:solidFill>
                  <a:schemeClr val="bg1"/>
                </a:solidFill>
              </a:rPr>
              <a:t>https://quizizz.com/embed/quiz/668d57646fbf2080099da55f</a:t>
            </a:r>
          </a:p>
        </p:txBody>
      </p:sp>
      <p:pic>
        <p:nvPicPr>
          <p:cNvPr id="15" name="Picture 14">
            <a:hlinkClick r:id="rId4"/>
            <a:extLst>
              <a:ext uri="{FF2B5EF4-FFF2-40B4-BE49-F238E27FC236}">
                <a16:creationId xmlns:a16="http://schemas.microsoft.com/office/drawing/2014/main" id="{DAF04C55-8D13-4D9C-B605-B495A38134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1172" y="1880230"/>
            <a:ext cx="3335482" cy="33354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a:extLst>
              <a:ext uri="{FF2B5EF4-FFF2-40B4-BE49-F238E27FC236}">
                <a16:creationId xmlns:a16="http://schemas.microsoft.com/office/drawing/2014/main" id="{D82AE626-25FC-428E-8DA8-06306CA567A6}"/>
              </a:ext>
            </a:extLst>
          </p:cNvPr>
          <p:cNvSpPr txBox="1"/>
          <p:nvPr/>
        </p:nvSpPr>
        <p:spPr>
          <a:xfrm>
            <a:off x="4334665" y="5410941"/>
            <a:ext cx="1563441" cy="307777"/>
          </a:xfrm>
          <a:prstGeom prst="rect">
            <a:avLst/>
          </a:prstGeom>
          <a:noFill/>
        </p:spPr>
        <p:txBody>
          <a:bodyPr wrap="none" rtlCol="0">
            <a:spAutoFit/>
          </a:bodyPr>
          <a:lstStyle/>
          <a:p>
            <a:r>
              <a:rPr lang="fi-FI" sz="1400" dirty="0">
                <a:solidFill>
                  <a:schemeClr val="bg1"/>
                </a:solidFill>
              </a:rPr>
              <a:t>Kuva: Adobe </a:t>
            </a:r>
            <a:r>
              <a:rPr lang="fi-FI" sz="1400" dirty="0" err="1">
                <a:solidFill>
                  <a:schemeClr val="bg1"/>
                </a:solidFill>
              </a:rPr>
              <a:t>firefly</a:t>
            </a:r>
            <a:endParaRPr lang="fi-FI" sz="1400" dirty="0">
              <a:solidFill>
                <a:schemeClr val="bg1"/>
              </a:solidFill>
            </a:endParaRPr>
          </a:p>
        </p:txBody>
      </p:sp>
    </p:spTree>
    <p:extLst>
      <p:ext uri="{BB962C8B-B14F-4D97-AF65-F5344CB8AC3E}">
        <p14:creationId xmlns:p14="http://schemas.microsoft.com/office/powerpoint/2010/main" val="233130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decel="100000" fill="hold" nodeType="clickEffect">
                                  <p:stCondLst>
                                    <p:cond delay="0"/>
                                  </p:stCondLst>
                                  <p:childTnLst>
                                    <p:animScale>
                                      <p:cBhvr>
                                        <p:cTn id="6" dur="2000" fill="hold"/>
                                        <p:tgtEl>
                                          <p:spTgt spid="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786203" y="410638"/>
            <a:ext cx="9254346" cy="954107"/>
          </a:xfrm>
          <a:prstGeom prst="rect">
            <a:avLst/>
          </a:prstGeom>
          <a:noFill/>
        </p:spPr>
        <p:txBody>
          <a:bodyPr wrap="square" rtlCol="0">
            <a:spAutoFit/>
          </a:bodyPr>
          <a:lstStyle/>
          <a:p>
            <a:r>
              <a:rPr lang="fi-FI" sz="2800" dirty="0">
                <a:solidFill>
                  <a:srgbClr val="0070C0"/>
                </a:solidFill>
              </a:rPr>
              <a:t>LIIKKUVAN JA URHEILULLISEN LAPSEN JA NUOREN RAKENNUSPALIKAT</a:t>
            </a:r>
            <a:endParaRPr lang="fi-FI" sz="28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60195" y="1928335"/>
            <a:ext cx="9909685" cy="19963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056DB6"/>
              </a:buClr>
              <a:buFont typeface="Wingdings" panose="05000000000000000000" pitchFamily="2" charset="2"/>
              <a:buChar char="§"/>
            </a:pPr>
            <a:r>
              <a:rPr lang="fi-FI" sz="2400" dirty="0"/>
              <a:t>Lapsuudessa ja nuoruudessa paljon liikkunut on usein fyysisesti aktiivisempi myös aikuisuudessa.</a:t>
            </a:r>
          </a:p>
          <a:p>
            <a:pPr>
              <a:lnSpc>
                <a:spcPct val="100000"/>
              </a:lnSpc>
              <a:buClr>
                <a:srgbClr val="056DB6"/>
              </a:buClr>
              <a:buFont typeface="Wingdings" panose="05000000000000000000" pitchFamily="2" charset="2"/>
              <a:buChar char="§"/>
            </a:pPr>
            <a:r>
              <a:rPr lang="fi-FI" sz="2400" dirty="0"/>
              <a:t>Elämänkulun mittainen liikunnallisuus sekä tehokas ja turvallinen </a:t>
            </a:r>
            <a:r>
              <a:rPr lang="fi-FI" sz="2400" dirty="0" err="1"/>
              <a:t>ur-heiluharrastus</a:t>
            </a:r>
            <a:r>
              <a:rPr lang="fi-FI" sz="2400" dirty="0"/>
              <a:t> vaatii fyysisiä ja psyykkisiä ominaisuuksia, joita voidaan kutsua </a:t>
            </a:r>
            <a:r>
              <a:rPr lang="fi-FI" sz="2400" b="1" dirty="0"/>
              <a:t>urheilullisuudeks</a:t>
            </a:r>
            <a:r>
              <a:rPr lang="fi-FI" sz="2400" dirty="0"/>
              <a:t>i. </a:t>
            </a:r>
          </a:p>
          <a:p>
            <a:pPr>
              <a:lnSpc>
                <a:spcPct val="100000"/>
              </a:lnSpc>
              <a:buClr>
                <a:srgbClr val="056DB6"/>
              </a:buClr>
              <a:buFont typeface="Wingdings" panose="05000000000000000000" pitchFamily="2" charset="2"/>
              <a:buChar char="§"/>
            </a:pPr>
            <a:r>
              <a:rPr lang="fi-FI" sz="2400" dirty="0"/>
              <a:t>Urheilullisuus sisältää myös tiedolliset eli kognitiiviset kyvyt omaksua uusia taitoja ja hyödyntää olemassa olevia taitoja muuttuvissa olosuhteissa </a:t>
            </a:r>
          </a:p>
          <a:p>
            <a:pPr>
              <a:lnSpc>
                <a:spcPct val="100000"/>
              </a:lnSpc>
              <a:buClr>
                <a:srgbClr val="056DB6"/>
              </a:buClr>
              <a:buFont typeface="Wingdings" panose="05000000000000000000" pitchFamily="2" charset="2"/>
              <a:buChar char="§"/>
            </a:pPr>
            <a:r>
              <a:rPr lang="fi-FI" sz="2400" dirty="0"/>
              <a:t>Urheilullisuus lisää mahdollisuuksia ja potentiaalia osallistua sekä arjen liikkumiseen että monipuoliseen harrastustoimintaan. </a:t>
            </a:r>
          </a:p>
        </p:txBody>
      </p:sp>
    </p:spTree>
    <p:extLst>
      <p:ext uri="{BB962C8B-B14F-4D97-AF65-F5344CB8AC3E}">
        <p14:creationId xmlns:p14="http://schemas.microsoft.com/office/powerpoint/2010/main" val="310838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786202" y="410638"/>
            <a:ext cx="10681120" cy="1077218"/>
          </a:xfrm>
          <a:prstGeom prst="rect">
            <a:avLst/>
          </a:prstGeom>
          <a:noFill/>
        </p:spPr>
        <p:txBody>
          <a:bodyPr wrap="square" rtlCol="0">
            <a:spAutoFit/>
          </a:bodyPr>
          <a:lstStyle/>
          <a:p>
            <a:r>
              <a:rPr lang="fi-FI" sz="3200" dirty="0">
                <a:solidFill>
                  <a:srgbClr val="0070C0"/>
                </a:solidFill>
                <a:latin typeface="Kenyan Coffee Rg" panose="02000608020200010104" pitchFamily="2" charset="0"/>
              </a:rPr>
              <a:t>MITÄ ON URHEILULLISUUS JA MIKSI SEN TAVOITTELU ON MERKITYKSELLISTÄ. </a:t>
            </a: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1324282" y="2003634"/>
            <a:ext cx="9160001" cy="45963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fi-FI" sz="3200" dirty="0"/>
              <a:t>Urheilullisuudella tarkoitetaan kykyä suorittaa toistuvasti erilaisia motorisia taitoja, liikehallintaa, lihasvoimaa, tehon tuottoa, nopeutta, ketteryyttä, tasapainoa, koordinaatiota ja kestävyyttä vaativia liikkeitä ja liikesarjoja tarkasti ja itseensä luottaen erilaisissa ympäristöissä ja eri tasoissa ja liikesuunnissa.” (</a:t>
            </a:r>
            <a:r>
              <a:rPr lang="fi-FI" sz="3200" dirty="0" err="1"/>
              <a:t>Strength</a:t>
            </a:r>
            <a:r>
              <a:rPr lang="fi-FI" sz="3200" dirty="0"/>
              <a:t> and </a:t>
            </a:r>
            <a:r>
              <a:rPr lang="fi-FI" sz="3200" dirty="0" err="1"/>
              <a:t>Conditioning</a:t>
            </a:r>
            <a:r>
              <a:rPr lang="fi-FI" sz="3200" dirty="0"/>
              <a:t> Association)</a:t>
            </a:r>
          </a:p>
        </p:txBody>
      </p:sp>
    </p:spTree>
    <p:extLst>
      <p:ext uri="{BB962C8B-B14F-4D97-AF65-F5344CB8AC3E}">
        <p14:creationId xmlns:p14="http://schemas.microsoft.com/office/powerpoint/2010/main" val="39252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786202" y="410638"/>
            <a:ext cx="10681120" cy="1077218"/>
          </a:xfrm>
          <a:prstGeom prst="rect">
            <a:avLst/>
          </a:prstGeom>
          <a:noFill/>
        </p:spPr>
        <p:txBody>
          <a:bodyPr wrap="square" rtlCol="0">
            <a:spAutoFit/>
          </a:bodyPr>
          <a:lstStyle/>
          <a:p>
            <a:r>
              <a:rPr lang="fi-FI" sz="3200" dirty="0">
                <a:solidFill>
                  <a:srgbClr val="0070C0"/>
                </a:solidFill>
                <a:latin typeface="Kenyan Coffee Rg" panose="02000608020200010104" pitchFamily="2" charset="0"/>
              </a:rPr>
              <a:t>MITÄ ON URHEILULLISUUS JA MIKSI SEN TAVOITTELU ON MERKITYKSELLISTÄ. </a:t>
            </a: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786202" y="2003634"/>
            <a:ext cx="6754466" cy="45963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fi-FI" sz="3200" dirty="0"/>
              <a:t>Liikunnan tulisi olla monipuolista</a:t>
            </a:r>
          </a:p>
          <a:p>
            <a:pPr>
              <a:buFont typeface="Wingdings" panose="05000000000000000000" pitchFamily="2" charset="2"/>
              <a:buChar char="§"/>
            </a:pPr>
            <a:r>
              <a:rPr lang="fi-FI" sz="3200" dirty="0"/>
              <a:t>Monipuolisuudella tarkoitetaan että lapsi oppii paljon erilaisia liikemalleja erilaisiin ympäristöihin sovellettuna ja pystyy edelleen hyödyntämään monipuolista kehollista ja tiedollista osaamistaan useissa erilaisissa tilanteissa.</a:t>
            </a:r>
          </a:p>
          <a:p>
            <a:pPr>
              <a:buFont typeface="Wingdings" panose="05000000000000000000" pitchFamily="2" charset="2"/>
              <a:buChar char="§"/>
            </a:pPr>
            <a:endParaRPr lang="fi-FI" sz="3200" dirty="0"/>
          </a:p>
        </p:txBody>
      </p:sp>
      <p:pic>
        <p:nvPicPr>
          <p:cNvPr id="2" name="Picture 1">
            <a:extLst>
              <a:ext uri="{FF2B5EF4-FFF2-40B4-BE49-F238E27FC236}">
                <a16:creationId xmlns:a16="http://schemas.microsoft.com/office/drawing/2014/main" id="{194F356D-EFA0-4808-9774-33E7BAD11DC8}"/>
              </a:ext>
            </a:extLst>
          </p:cNvPr>
          <p:cNvPicPr>
            <a:picLocks noChangeAspect="1"/>
          </p:cNvPicPr>
          <p:nvPr/>
        </p:nvPicPr>
        <p:blipFill>
          <a:blip r:embed="rId5"/>
          <a:stretch>
            <a:fillRect/>
          </a:stretch>
        </p:blipFill>
        <p:spPr>
          <a:xfrm>
            <a:off x="7916450" y="1094772"/>
            <a:ext cx="3813918" cy="5057181"/>
          </a:xfrm>
          <a:prstGeom prst="rect">
            <a:avLst/>
          </a:prstGeom>
        </p:spPr>
      </p:pic>
      <p:sp>
        <p:nvSpPr>
          <p:cNvPr id="3" name="TextBox 2">
            <a:extLst>
              <a:ext uri="{FF2B5EF4-FFF2-40B4-BE49-F238E27FC236}">
                <a16:creationId xmlns:a16="http://schemas.microsoft.com/office/drawing/2014/main" id="{9DEC1DCE-0641-4E69-8466-230861A1B894}"/>
              </a:ext>
            </a:extLst>
          </p:cNvPr>
          <p:cNvSpPr txBox="1"/>
          <p:nvPr/>
        </p:nvSpPr>
        <p:spPr>
          <a:xfrm>
            <a:off x="7916450" y="6230691"/>
            <a:ext cx="4326582" cy="400110"/>
          </a:xfrm>
          <a:prstGeom prst="rect">
            <a:avLst/>
          </a:prstGeom>
          <a:noFill/>
        </p:spPr>
        <p:txBody>
          <a:bodyPr wrap="square" rtlCol="0">
            <a:spAutoFit/>
          </a:bodyPr>
          <a:lstStyle/>
          <a:p>
            <a:r>
              <a:rPr lang="fi-FI" sz="2000" dirty="0"/>
              <a:t>Urheilullisuuden kokonaisuus. </a:t>
            </a:r>
          </a:p>
        </p:txBody>
      </p:sp>
    </p:spTree>
    <p:extLst>
      <p:ext uri="{BB962C8B-B14F-4D97-AF65-F5344CB8AC3E}">
        <p14:creationId xmlns:p14="http://schemas.microsoft.com/office/powerpoint/2010/main" val="270281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786202" y="410638"/>
            <a:ext cx="10681120" cy="1077218"/>
          </a:xfrm>
          <a:prstGeom prst="rect">
            <a:avLst/>
          </a:prstGeom>
          <a:noFill/>
        </p:spPr>
        <p:txBody>
          <a:bodyPr wrap="square" rtlCol="0">
            <a:spAutoFit/>
          </a:bodyPr>
          <a:lstStyle/>
          <a:p>
            <a:r>
              <a:rPr lang="fi-FI" sz="3200" dirty="0">
                <a:solidFill>
                  <a:srgbClr val="0070C0"/>
                </a:solidFill>
                <a:latin typeface="Kenyan Coffee Rg" panose="02000608020200010104" pitchFamily="2" charset="0"/>
              </a:rPr>
              <a:t>MONIPUOLINEN HERMOLIHASJÄRJESTELMÄN HARJOITTAMINEN</a:t>
            </a: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786202" y="2003634"/>
            <a:ext cx="6754466" cy="45963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fi-FI" sz="3200" dirty="0"/>
              <a:t>Monipuolinen </a:t>
            </a:r>
            <a:r>
              <a:rPr lang="fi-FI" sz="3200" dirty="0" err="1"/>
              <a:t>hermolihasjärjestelmän</a:t>
            </a:r>
            <a:r>
              <a:rPr lang="fi-FI" sz="3200" dirty="0"/>
              <a:t> harjoittaminen tulisi aloittaa varhaisella iällä.</a:t>
            </a:r>
          </a:p>
          <a:p>
            <a:pPr>
              <a:buFont typeface="Wingdings" panose="05000000000000000000" pitchFamily="2" charset="2"/>
              <a:buChar char="§"/>
            </a:pPr>
            <a:r>
              <a:rPr lang="fi-FI" sz="3200" dirty="0"/>
              <a:t>Sulava ja hallittu liikkuminen eri suuntiin kiihdyttäen, hidastaen ja suuntaa vaihtaen vaatii riittävää motorista kontrollia, lihasvoimaa ja voimantuottonopeutta sekä niiden tehokasta yhdistämistä </a:t>
            </a:r>
          </a:p>
          <a:p>
            <a:pPr>
              <a:buFont typeface="Wingdings" panose="05000000000000000000" pitchFamily="2" charset="2"/>
              <a:buChar char="§"/>
            </a:pPr>
            <a:endParaRPr lang="fi-FI" sz="3200" dirty="0"/>
          </a:p>
        </p:txBody>
      </p:sp>
      <p:sp>
        <p:nvSpPr>
          <p:cNvPr id="7" name="TextBox 6">
            <a:extLst>
              <a:ext uri="{FF2B5EF4-FFF2-40B4-BE49-F238E27FC236}">
                <a16:creationId xmlns:a16="http://schemas.microsoft.com/office/drawing/2014/main" id="{1D6D4B8D-C563-4159-95E4-8DD3E7864903}"/>
              </a:ext>
            </a:extLst>
          </p:cNvPr>
          <p:cNvSpPr txBox="1"/>
          <p:nvPr/>
        </p:nvSpPr>
        <p:spPr>
          <a:xfrm>
            <a:off x="7979080" y="2391429"/>
            <a:ext cx="3795386" cy="2862322"/>
          </a:xfrm>
          <a:prstGeom prst="rect">
            <a:avLst/>
          </a:prstGeom>
          <a:noFill/>
          <a:ln w="19050">
            <a:solidFill>
              <a:schemeClr val="accent1"/>
            </a:solidFill>
          </a:ln>
        </p:spPr>
        <p:txBody>
          <a:bodyPr wrap="square" rtlCol="0">
            <a:spAutoFit/>
          </a:bodyPr>
          <a:lstStyle/>
          <a:p>
            <a:r>
              <a:rPr lang="fi-FI" sz="2000" dirty="0" err="1"/>
              <a:t>Voimatasoiltaan</a:t>
            </a:r>
            <a:r>
              <a:rPr lang="fi-FI" sz="2000" dirty="0"/>
              <a:t> heikommat lapset ja nuoret eivät ole yhtä valmiita opettelemaan ja oppimaan uusia monimutkaisia liikkeitä, hallitsemaan suoritustekniikoita ja kestämään harjoittelun ja kilpailun tuomaa rasitusta kuin paremmat </a:t>
            </a:r>
            <a:r>
              <a:rPr lang="fi-FI" sz="2000" dirty="0" err="1"/>
              <a:t>lihasvoimatason</a:t>
            </a:r>
            <a:r>
              <a:rPr lang="fi-FI" sz="2000" dirty="0"/>
              <a:t> omaavat lapset ja nuoret. </a:t>
            </a:r>
          </a:p>
        </p:txBody>
      </p:sp>
    </p:spTree>
    <p:extLst>
      <p:ext uri="{BB962C8B-B14F-4D97-AF65-F5344CB8AC3E}">
        <p14:creationId xmlns:p14="http://schemas.microsoft.com/office/powerpoint/2010/main" val="84613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786202" y="410638"/>
            <a:ext cx="10681120" cy="584775"/>
          </a:xfrm>
          <a:prstGeom prst="rect">
            <a:avLst/>
          </a:prstGeom>
          <a:noFill/>
        </p:spPr>
        <p:txBody>
          <a:bodyPr wrap="square" rtlCol="0">
            <a:spAutoFit/>
          </a:bodyPr>
          <a:lstStyle/>
          <a:p>
            <a:r>
              <a:rPr lang="fi-FI" sz="3200" dirty="0">
                <a:solidFill>
                  <a:srgbClr val="0070C0"/>
                </a:solidFill>
                <a:latin typeface="Kenyan Coffee Rg" panose="02000608020200010104" pitchFamily="2" charset="0"/>
              </a:rPr>
              <a:t>HARJOITTAMISEN PERUSPERIAATTEET</a:t>
            </a: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816553" y="1577749"/>
            <a:ext cx="8590494" cy="45963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fi-FI" sz="3200" dirty="0"/>
              <a:t> Spesifisyys = siinä kehitytään, mitä harjoitellaan</a:t>
            </a:r>
          </a:p>
          <a:p>
            <a:pPr marL="514350" indent="-514350">
              <a:buFont typeface="+mj-lt"/>
              <a:buAutoNum type="arabicPeriod"/>
            </a:pPr>
            <a:r>
              <a:rPr lang="fi-FI" sz="3200" dirty="0"/>
              <a:t>Ylikuormitus = vakiintuneen </a:t>
            </a:r>
            <a:r>
              <a:rPr lang="fi-FI" sz="3200" dirty="0" err="1"/>
              <a:t>suoritustason</a:t>
            </a:r>
            <a:r>
              <a:rPr lang="fi-FI" sz="3200" dirty="0"/>
              <a:t> ylittäminen</a:t>
            </a:r>
          </a:p>
          <a:p>
            <a:pPr marL="514350" indent="-514350">
              <a:buFont typeface="+mj-lt"/>
              <a:buAutoNum type="arabicPeriod"/>
            </a:pPr>
            <a:r>
              <a:rPr lang="fi-FI" sz="3200" dirty="0"/>
              <a:t> Nousujohteisuus = uuden vakiintuneen </a:t>
            </a:r>
            <a:r>
              <a:rPr lang="fi-FI" sz="3200" dirty="0" err="1"/>
              <a:t>suoritustason</a:t>
            </a:r>
            <a:r>
              <a:rPr lang="fi-FI" sz="3200" dirty="0"/>
              <a:t> ylittäminen </a:t>
            </a:r>
          </a:p>
          <a:p>
            <a:pPr marL="514350" indent="-514350">
              <a:buFont typeface="+mj-lt"/>
              <a:buAutoNum type="arabicPeriod"/>
            </a:pPr>
            <a:r>
              <a:rPr lang="fi-FI" sz="3200" dirty="0"/>
              <a:t>Säännöllisyys = sopiva kuormitus-palautumissuhde</a:t>
            </a:r>
          </a:p>
          <a:p>
            <a:pPr marL="514350" indent="-514350">
              <a:buFont typeface="+mj-lt"/>
              <a:buAutoNum type="arabicPeriod"/>
            </a:pPr>
            <a:r>
              <a:rPr lang="fi-FI" sz="3200" dirty="0"/>
              <a:t>Yksilöllisyys = sama ei sovi kaikille, oma sopii</a:t>
            </a:r>
          </a:p>
          <a:p>
            <a:pPr marL="514350" indent="-514350">
              <a:buFont typeface="+mj-lt"/>
              <a:buAutoNum type="arabicPeriod"/>
            </a:pPr>
            <a:endParaRPr lang="fi-FI" sz="3200" dirty="0"/>
          </a:p>
        </p:txBody>
      </p:sp>
    </p:spTree>
    <p:extLst>
      <p:ext uri="{BB962C8B-B14F-4D97-AF65-F5344CB8AC3E}">
        <p14:creationId xmlns:p14="http://schemas.microsoft.com/office/powerpoint/2010/main" val="245811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786202" y="410638"/>
            <a:ext cx="10681120" cy="584775"/>
          </a:xfrm>
          <a:prstGeom prst="rect">
            <a:avLst/>
          </a:prstGeom>
          <a:noFill/>
        </p:spPr>
        <p:txBody>
          <a:bodyPr wrap="square" rtlCol="0">
            <a:spAutoFit/>
          </a:bodyPr>
          <a:lstStyle/>
          <a:p>
            <a:r>
              <a:rPr lang="fi-FI" sz="3200" dirty="0">
                <a:solidFill>
                  <a:srgbClr val="0070C0"/>
                </a:solidFill>
                <a:latin typeface="Kenyan Coffee Rg" panose="02000608020200010104" pitchFamily="2" charset="0"/>
              </a:rPr>
              <a:t>HERMOLIHASJÄRJESTELMÄN HARJOITTAMINEN </a:t>
            </a: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641188" y="1227021"/>
            <a:ext cx="7325365" cy="45963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56DB6"/>
              </a:buClr>
              <a:buFont typeface="Wingdings" panose="05000000000000000000" pitchFamily="2" charset="2"/>
              <a:buChar char="§"/>
            </a:pPr>
            <a:r>
              <a:rPr lang="fi-FI" dirty="0"/>
              <a:t>Tarkoittaa tasapainon, liikkumistaitojen ja lihasvoiman harjoittamista</a:t>
            </a:r>
          </a:p>
          <a:p>
            <a:pPr>
              <a:buClr>
                <a:srgbClr val="056DB6"/>
              </a:buClr>
              <a:buFont typeface="Wingdings" panose="05000000000000000000" pitchFamily="2" charset="2"/>
              <a:buChar char="§"/>
            </a:pPr>
            <a:r>
              <a:rPr lang="fi-FI" dirty="0"/>
              <a:t>Liikkumistaidoissa erilaiset hyppelyt, kiipeilyt, työntäminen &amp; vetäminen</a:t>
            </a:r>
          </a:p>
          <a:p>
            <a:pPr>
              <a:buClr>
                <a:srgbClr val="056DB6"/>
              </a:buClr>
              <a:buFont typeface="Wingdings" panose="05000000000000000000" pitchFamily="2" charset="2"/>
              <a:buChar char="§"/>
            </a:pPr>
            <a:r>
              <a:rPr lang="fi-FI" dirty="0"/>
              <a:t>Ohjattu lisäpainoharjoittelu on lapsille sopivaa </a:t>
            </a:r>
          </a:p>
          <a:p>
            <a:pPr>
              <a:buClr>
                <a:srgbClr val="056DB6"/>
              </a:buClr>
              <a:buFont typeface="Wingdings" panose="05000000000000000000" pitchFamily="2" charset="2"/>
              <a:buChar char="§"/>
            </a:pPr>
            <a:r>
              <a:rPr lang="fi-FI" dirty="0"/>
              <a:t>Lähtökohtana voimaharjoittelutaitojen harjoittelu </a:t>
            </a:r>
          </a:p>
          <a:p>
            <a:pPr>
              <a:buClr>
                <a:srgbClr val="056DB6"/>
              </a:buClr>
              <a:buFont typeface="Wingdings" panose="05000000000000000000" pitchFamily="2" charset="2"/>
              <a:buChar char="§"/>
            </a:pPr>
            <a:r>
              <a:rPr lang="fi-FI" dirty="0"/>
              <a:t>Kun tarvittavat taidot osataan voidaan lisätä kuormitusta</a:t>
            </a:r>
          </a:p>
          <a:p>
            <a:pPr>
              <a:buClr>
                <a:srgbClr val="056DB6"/>
              </a:buClr>
              <a:buFont typeface="Wingdings" panose="05000000000000000000" pitchFamily="2" charset="2"/>
              <a:buChar char="§"/>
            </a:pPr>
            <a:r>
              <a:rPr lang="fi-FI" dirty="0"/>
              <a:t>Voimaharjoittelua tulisi olla 2-3 kertaa viikossa</a:t>
            </a:r>
          </a:p>
        </p:txBody>
      </p:sp>
      <p:pic>
        <p:nvPicPr>
          <p:cNvPr id="3" name="Picture 2">
            <a:extLst>
              <a:ext uri="{FF2B5EF4-FFF2-40B4-BE49-F238E27FC236}">
                <a16:creationId xmlns:a16="http://schemas.microsoft.com/office/drawing/2014/main" id="{E7BB292F-88BE-4736-A10D-B088DBD4DD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4292" y="1893700"/>
            <a:ext cx="3263030" cy="32630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0657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786202" y="410638"/>
            <a:ext cx="10681120" cy="584775"/>
          </a:xfrm>
          <a:prstGeom prst="rect">
            <a:avLst/>
          </a:prstGeom>
          <a:noFill/>
        </p:spPr>
        <p:txBody>
          <a:bodyPr wrap="square" rtlCol="0">
            <a:spAutoFit/>
          </a:bodyPr>
          <a:lstStyle/>
          <a:p>
            <a:r>
              <a:rPr lang="fi-FI" sz="3200" dirty="0">
                <a:solidFill>
                  <a:srgbClr val="0070C0"/>
                </a:solidFill>
                <a:latin typeface="Kenyan Coffee Rg" panose="02000608020200010104" pitchFamily="2" charset="0"/>
              </a:rPr>
              <a:t>LIIKKUVUUS</a:t>
            </a: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641188" y="1227021"/>
            <a:ext cx="7325365" cy="45963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56DB6"/>
              </a:buClr>
              <a:buFont typeface="Wingdings" panose="05000000000000000000" pitchFamily="2" charset="2"/>
              <a:buChar char="§"/>
            </a:pPr>
            <a:r>
              <a:rPr lang="fi-FI" dirty="0"/>
              <a:t>Lajispesifi nivelten liikkuvuus on edellytys tehokkaalle ja monipuoliselle liikkumiselle. </a:t>
            </a:r>
          </a:p>
          <a:p>
            <a:pPr>
              <a:buClr>
                <a:srgbClr val="056DB6"/>
              </a:buClr>
              <a:buFont typeface="Wingdings" panose="05000000000000000000" pitchFamily="2" charset="2"/>
              <a:buChar char="§"/>
            </a:pPr>
            <a:r>
              <a:rPr lang="fi-FI" dirty="0"/>
              <a:t>Kahdella viikoittaisella harjoittelukerralla voidaan saada myönteisiä vaikutuksia nivelten liikkuvuuteen</a:t>
            </a:r>
          </a:p>
          <a:p>
            <a:pPr>
              <a:buClr>
                <a:srgbClr val="056DB6"/>
              </a:buClr>
              <a:buFont typeface="Wingdings" panose="05000000000000000000" pitchFamily="2" charset="2"/>
              <a:buChar char="§"/>
            </a:pPr>
            <a:r>
              <a:rPr lang="fi-FI" dirty="0"/>
              <a:t>Venytys tulisi toteuttaa lähellä maksimaalista siedettyä rajaa. </a:t>
            </a:r>
          </a:p>
          <a:p>
            <a:pPr>
              <a:buClr>
                <a:srgbClr val="056DB6"/>
              </a:buClr>
              <a:buFont typeface="Wingdings" panose="05000000000000000000" pitchFamily="2" charset="2"/>
              <a:buChar char="§"/>
            </a:pPr>
            <a:r>
              <a:rPr lang="fi-FI" dirty="0"/>
              <a:t>Ennen aktiiviseen venyttelyyn siirtymistä, staattisen nivelliikkuvuuden, lihasvoiman ja koordinaation tulisi olla riittävällä tasolla turvallisen harjoittelun takaamiseksi. </a:t>
            </a:r>
          </a:p>
        </p:txBody>
      </p:sp>
      <p:pic>
        <p:nvPicPr>
          <p:cNvPr id="7" name="Picture 6">
            <a:extLst>
              <a:ext uri="{FF2B5EF4-FFF2-40B4-BE49-F238E27FC236}">
                <a16:creationId xmlns:a16="http://schemas.microsoft.com/office/drawing/2014/main" id="{549C1925-71AB-4341-A292-E2B07F1AD7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6003" y="1365336"/>
            <a:ext cx="2956838" cy="380164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01132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5c641bf-2ade-4333-a250-19710272154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26DE763B987C04E82695DB092BF0968" ma:contentTypeVersion="17" ma:contentTypeDescription="Create a new document." ma:contentTypeScope="" ma:versionID="a7026a0a2ffbadde10859c7fc8ada97b">
  <xsd:schema xmlns:xsd="http://www.w3.org/2001/XMLSchema" xmlns:xs="http://www.w3.org/2001/XMLSchema" xmlns:p="http://schemas.microsoft.com/office/2006/metadata/properties" xmlns:ns3="b5c641bf-2ade-4333-a250-197102721543" xmlns:ns4="fda465a4-4358-4b47-9756-dc296ab0ee78" targetNamespace="http://schemas.microsoft.com/office/2006/metadata/properties" ma:root="true" ma:fieldsID="9b68e45d5f65d0a3efda08adc47c2711" ns3:_="" ns4:_="">
    <xsd:import namespace="b5c641bf-2ade-4333-a250-197102721543"/>
    <xsd:import namespace="fda465a4-4358-4b47-9756-dc296ab0ee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MediaServiceSearchPropertie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c641bf-2ade-4333-a250-1971027215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a465a4-4358-4b47-9756-dc296ab0ee7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0754E3-9B2F-41BA-8A60-3B57E124163C}">
  <ds:schemaRefs>
    <ds:schemaRef ds:uri="http://www.w3.org/XML/1998/namespace"/>
    <ds:schemaRef ds:uri="http://schemas.microsoft.com/office/2006/metadata/properties"/>
    <ds:schemaRef ds:uri="http://purl.org/dc/dcmitype/"/>
    <ds:schemaRef ds:uri="b5c641bf-2ade-4333-a250-197102721543"/>
    <ds:schemaRef ds:uri="http://schemas.microsoft.com/office/infopath/2007/PartnerControls"/>
    <ds:schemaRef ds:uri="fda465a4-4358-4b47-9756-dc296ab0ee78"/>
    <ds:schemaRef ds:uri="http://schemas.microsoft.com/office/2006/documentManagement/types"/>
    <ds:schemaRef ds:uri="http://schemas.openxmlformats.org/package/2006/metadata/core-properties"/>
    <ds:schemaRef ds:uri="http://purl.org/dc/terms/"/>
    <ds:schemaRef ds:uri="http://purl.org/dc/elements/1.1/"/>
  </ds:schemaRefs>
</ds:datastoreItem>
</file>

<file path=customXml/itemProps2.xml><?xml version="1.0" encoding="utf-8"?>
<ds:datastoreItem xmlns:ds="http://schemas.openxmlformats.org/officeDocument/2006/customXml" ds:itemID="{43E5AD26-F56F-4547-840F-57CFDA9100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c641bf-2ade-4333-a250-197102721543"/>
    <ds:schemaRef ds:uri="fda465a4-4358-4b47-9756-dc296ab0ee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7892F4-F0AE-4988-AE5F-50F8FD31BF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33723</TotalTime>
  <Words>2127</Words>
  <Application>Microsoft Office PowerPoint</Application>
  <PresentationFormat>Widescreen</PresentationFormat>
  <Paragraphs>132</Paragraphs>
  <Slides>20</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Kenyan Coffee Rg</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Creature AD</dc:creator>
  <cp:lastModifiedBy>Kantosalo Kimmo</cp:lastModifiedBy>
  <cp:revision>102</cp:revision>
  <dcterms:created xsi:type="dcterms:W3CDTF">2024-01-09T21:57:58Z</dcterms:created>
  <dcterms:modified xsi:type="dcterms:W3CDTF">2024-07-28T10:42:18Z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0x010100026DE763B987C04E82695DB092BF0968</vt:lpwstr>
  </property>
</Properties>
</file>