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0"/>
  </p:notesMasterIdLst>
  <p:sldIdLst>
    <p:sldId id="264" r:id="rId2"/>
    <p:sldId id="256" r:id="rId3"/>
    <p:sldId id="265" r:id="rId4"/>
    <p:sldId id="266" r:id="rId5"/>
    <p:sldId id="267" r:id="rId6"/>
    <p:sldId id="268" r:id="rId7"/>
    <p:sldId id="269" r:id="rId8"/>
    <p:sldId id="270" r:id="rId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Oletusosa" id="{FBD0816D-3424-457D-9789-AC5B3BE7C44B}">
          <p14:sldIdLst>
            <p14:sldId id="264"/>
            <p14:sldId id="256"/>
            <p14:sldId id="265"/>
            <p14:sldId id="266"/>
            <p14:sldId id="267"/>
            <p14:sldId id="268"/>
            <p14:sldId id="269"/>
            <p14:sldId id="270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CCCC"/>
    <a:srgbClr val="00AAB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FC9BE35-2D17-4C9E-85F7-D37D6A935E31}" v="46" dt="2024-04-16T08:44:40.35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5837" autoAdjust="0"/>
    <p:restoredTop sz="95226" autoAdjust="0"/>
  </p:normalViewPr>
  <p:slideViewPr>
    <p:cSldViewPr snapToGrid="0">
      <p:cViewPr varScale="1">
        <p:scale>
          <a:sx n="162" d="100"/>
          <a:sy n="162" d="100"/>
        </p:scale>
        <p:origin x="966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microsoft.com/office/2015/10/relationships/revisionInfo" Target="revisionInfo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FCF8CE4-1C28-4DFC-A9AA-80F4ED8D7DD1}" type="datetimeFigureOut">
              <a:rPr lang="fi-FI" smtClean="0"/>
              <a:t>16.4.2024</a:t>
            </a:fld>
            <a:endParaRPr lang="fi-FI"/>
          </a:p>
        </p:txBody>
      </p:sp>
      <p:sp>
        <p:nvSpPr>
          <p:cNvPr id="4" name="Dian kuvan paikkamerkki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i-FI"/>
          </a:p>
        </p:txBody>
      </p:sp>
      <p:sp>
        <p:nvSpPr>
          <p:cNvPr id="5" name="Huomautusten paikkamerkki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6566DC9-25DB-4EAC-9F0E-A2632EEB4849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827014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6566DC9-25DB-4EAC-9F0E-A2632EEB4849}" type="slidenum">
              <a:rPr lang="fi-FI" smtClean="0"/>
              <a:t>1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78902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-6843" y="2059012"/>
            <a:ext cx="12195668" cy="18288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65759" y="2166364"/>
            <a:ext cx="11471565" cy="1739347"/>
          </a:xfrm>
        </p:spPr>
        <p:txBody>
          <a:bodyPr tIns="45720" bIns="45720" anchor="ctr">
            <a:normAutofit/>
          </a:bodyPr>
          <a:lstStyle>
            <a:lvl1pPr algn="ctr">
              <a:lnSpc>
                <a:spcPct val="80000"/>
              </a:lnSpc>
              <a:defRPr sz="6000" spc="150" baseline="0"/>
            </a:lvl1pPr>
          </a:lstStyle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996250"/>
            <a:ext cx="9144000" cy="1309255"/>
          </a:xfrm>
        </p:spPr>
        <p:txBody>
          <a:bodyPr>
            <a:normAutofit/>
          </a:bodyPr>
          <a:lstStyle>
            <a:lvl1pPr marL="0" indent="0" algn="ctr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20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fi-FI"/>
              <a:t>Muokkaa alaotsikon perustyyliä napsautt.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0320E7-3FE5-4B09-A199-3066F90D8C6B}" type="datetimeFigureOut">
              <a:rPr lang="fi-FI" smtClean="0"/>
              <a:t>16.4.2024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E25AB2-57EB-45BD-8E78-A4E86753F9CC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3328781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0320E7-3FE5-4B09-A199-3066F90D8C6B}" type="datetimeFigureOut">
              <a:rPr lang="fi-FI" smtClean="0"/>
              <a:t>16.4.2024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E25AB2-57EB-45BD-8E78-A4E86753F9CC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7513320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019312" y="0"/>
            <a:ext cx="27432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60624" y="274638"/>
            <a:ext cx="2402380" cy="5897562"/>
          </a:xfrm>
        </p:spPr>
        <p:txBody>
          <a:bodyPr vert="eaVert"/>
          <a:lstStyle/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199" y="274638"/>
            <a:ext cx="7973291" cy="5897562"/>
          </a:xfrm>
        </p:spPr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422854"/>
            <a:ext cx="2743196" cy="365125"/>
          </a:xfrm>
        </p:spPr>
        <p:txBody>
          <a:bodyPr/>
          <a:lstStyle/>
          <a:p>
            <a:fld id="{400320E7-3FE5-4B09-A199-3066F90D8C6B}" type="datetimeFigureOut">
              <a:rPr lang="fi-FI" smtClean="0"/>
              <a:t>16.4.2024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776135" y="6422854"/>
            <a:ext cx="4279669" cy="365125"/>
          </a:xfrm>
        </p:spPr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3048" y="6422854"/>
            <a:ext cx="879759" cy="365125"/>
          </a:xfrm>
        </p:spPr>
        <p:txBody>
          <a:bodyPr/>
          <a:lstStyle/>
          <a:p>
            <a:fld id="{74E25AB2-57EB-45BD-8E78-A4E86753F9CC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3528537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0320E7-3FE5-4B09-A199-3066F90D8C6B}" type="datetimeFigureOut">
              <a:rPr lang="fi-FI" smtClean="0"/>
              <a:t>16.4.2024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E25AB2-57EB-45BD-8E78-A4E86753F9CC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573060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Osan ylätunnist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-6843" y="2059012"/>
            <a:ext cx="12195668" cy="18288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191" y="2208879"/>
            <a:ext cx="10515600" cy="1676400"/>
          </a:xfrm>
        </p:spPr>
        <p:txBody>
          <a:bodyPr anchor="ctr">
            <a:noAutofit/>
          </a:bodyPr>
          <a:lstStyle>
            <a:lvl1pPr algn="ctr">
              <a:lnSpc>
                <a:spcPct val="80000"/>
              </a:lnSpc>
              <a:defRPr sz="6000" b="0" spc="150" baseline="0">
                <a:solidFill>
                  <a:schemeClr val="bg1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3191" y="4010334"/>
            <a:ext cx="10515600" cy="1174639"/>
          </a:xfrm>
        </p:spPr>
        <p:txBody>
          <a:bodyPr anchor="t">
            <a:normAutofit/>
          </a:bodyPr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00320E7-3FE5-4B09-A199-3066F90D8C6B}" type="datetimeFigureOut">
              <a:rPr lang="fi-FI" smtClean="0"/>
              <a:t>16.4.2024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74E25AB2-57EB-45BD-8E78-A4E86753F9CC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0019538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05344" y="2011680"/>
            <a:ext cx="4754880" cy="4206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30391" y="2011680"/>
            <a:ext cx="4754880" cy="4206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0320E7-3FE5-4B09-A199-3066F90D8C6B}" type="datetimeFigureOut">
              <a:rPr lang="fi-FI" smtClean="0"/>
              <a:t>16.4.2024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E25AB2-57EB-45BD-8E78-A4E86753F9CC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5125290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07008" y="1913470"/>
            <a:ext cx="4754880" cy="743094"/>
          </a:xfrm>
        </p:spPr>
        <p:txBody>
          <a:bodyPr anchor="ctr">
            <a:normAutofit/>
          </a:bodyPr>
          <a:lstStyle>
            <a:lvl1pPr marL="0" indent="0">
              <a:buNone/>
              <a:defRPr sz="21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07008" y="2656566"/>
            <a:ext cx="4754880" cy="35661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31230" y="1913470"/>
            <a:ext cx="4754880" cy="743094"/>
          </a:xfrm>
        </p:spPr>
        <p:txBody>
          <a:bodyPr anchor="ctr">
            <a:normAutofit/>
          </a:bodyPr>
          <a:lstStyle>
            <a:lvl1pPr marL="0" indent="0">
              <a:buNone/>
              <a:defRPr sz="21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31230" y="2656564"/>
            <a:ext cx="4754880" cy="35661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0320E7-3FE5-4B09-A199-3066F90D8C6B}" type="datetimeFigureOut">
              <a:rPr lang="fi-FI" smtClean="0"/>
              <a:t>16.4.2024</a:t>
            </a:fld>
            <a:endParaRPr lang="fi-FI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E25AB2-57EB-45BD-8E78-A4E86753F9CC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744040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0320E7-3FE5-4B09-A199-3066F90D8C6B}" type="datetimeFigureOut">
              <a:rPr lang="fi-FI" smtClean="0"/>
              <a:t>16.4.2024</a:t>
            </a:fld>
            <a:endParaRPr lang="fi-FI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E25AB2-57EB-45BD-8E78-A4E86753F9CC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4523473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0320E7-3FE5-4B09-A199-3066F90D8C6B}" type="datetimeFigureOut">
              <a:rPr lang="fi-FI" smtClean="0"/>
              <a:t>16.4.2024</a:t>
            </a:fld>
            <a:endParaRPr lang="fi-FI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E25AB2-57EB-45BD-8E78-A4E86753F9CC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1080293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Kuvateksti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07008" y="2120054"/>
            <a:ext cx="6126480" cy="41148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789023" y="2147486"/>
            <a:ext cx="3200400" cy="3432319"/>
          </a:xfrm>
        </p:spPr>
        <p:txBody>
          <a:bodyPr>
            <a:normAutofit/>
          </a:bodyPr>
          <a:lstStyle>
            <a:lvl1pPr marL="0" indent="0">
              <a:lnSpc>
                <a:spcPct val="95000"/>
              </a:lnSpc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0320E7-3FE5-4B09-A199-3066F90D8C6B}" type="datetimeFigureOut">
              <a:rPr lang="fi-FI" smtClean="0"/>
              <a:t>16.4.2024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E25AB2-57EB-45BD-8E78-A4E86753F9CC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7703733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uvateksti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80160" y="2211494"/>
            <a:ext cx="6126480" cy="3931920"/>
          </a:xfrm>
          <a:solidFill>
            <a:schemeClr val="tx2">
              <a:lumMod val="60000"/>
              <a:lumOff val="40000"/>
            </a:schemeClr>
          </a:solidFill>
        </p:spPr>
        <p:txBody>
          <a:bodyPr tIns="365760" anchor="t"/>
          <a:lstStyle>
            <a:lvl1pPr marL="0" indent="0" algn="ctr">
              <a:buNone/>
              <a:defRPr sz="3200">
                <a:solidFill>
                  <a:schemeClr val="tx1">
                    <a:lumMod val="50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i-FI"/>
              <a:t>Lisää kuva napsauttamalla kuvaketta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790688" y="2150621"/>
            <a:ext cx="3200400" cy="3429000"/>
          </a:xfrm>
        </p:spPr>
        <p:txBody>
          <a:bodyPr>
            <a:normAutofit/>
          </a:bodyPr>
          <a:lstStyle>
            <a:lvl1pPr marL="0" indent="0">
              <a:lnSpc>
                <a:spcPct val="95000"/>
              </a:lnSpc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0320E7-3FE5-4B09-A199-3066F90D8C6B}" type="datetimeFigureOut">
              <a:rPr lang="fi-FI" smtClean="0"/>
              <a:t>16.4.2024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E25AB2-57EB-45BD-8E78-A4E86753F9CC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6380481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83" y="176109"/>
            <a:ext cx="12188952" cy="164591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02919" y="284176"/>
            <a:ext cx="9784080" cy="15087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02919" y="2011680"/>
            <a:ext cx="9784080" cy="42062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02266" y="6422854"/>
            <a:ext cx="3000894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l">
              <a:defRPr sz="1050">
                <a:solidFill>
                  <a:schemeClr val="tx1"/>
                </a:solidFill>
              </a:defRPr>
            </a:lvl1pPr>
          </a:lstStyle>
          <a:p>
            <a:fld id="{400320E7-3FE5-4B09-A199-3066F90D8C6B}" type="datetimeFigureOut">
              <a:rPr lang="fi-FI" smtClean="0"/>
              <a:t>16.4.2024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596471" y="6422854"/>
            <a:ext cx="50444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/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58927" y="6422854"/>
            <a:ext cx="946264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 b="0">
                <a:solidFill>
                  <a:schemeClr val="tx1"/>
                </a:solidFill>
              </a:defRPr>
            </a:lvl1pPr>
          </a:lstStyle>
          <a:p>
            <a:fld id="{74E25AB2-57EB-45BD-8E78-A4E86753F9CC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6743119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000" kern="1200" cap="all" baseline="0">
          <a:solidFill>
            <a:schemeClr val="bg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tx1"/>
        </a:buClr>
        <a:buFont typeface="Wingdings" pitchFamily="2" charset="2"/>
        <a:buChar char="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4114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6400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8686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0972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2846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4718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629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18062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A166DBB4-A6C8-5899-8507-0BE5C8B7B61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1400" y="2477844"/>
            <a:ext cx="5509198" cy="951156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E566E91B-69F9-C52E-CA99-6C0C3BD93CAC}"/>
              </a:ext>
            </a:extLst>
          </p:cNvPr>
          <p:cNvSpPr txBox="1"/>
          <p:nvPr/>
        </p:nvSpPr>
        <p:spPr>
          <a:xfrm>
            <a:off x="1851719" y="4338918"/>
            <a:ext cx="848855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2400" dirty="0">
                <a:solidFill>
                  <a:schemeClr val="bg1"/>
                </a:solidFill>
                <a:latin typeface="Kenyan Coffee Rg" panose="02000608020200010104" pitchFamily="2" charset="0"/>
              </a:rPr>
              <a:t>Urheiluvalmennuksen, liikunnan ja kuntoutuksen oppi- ja ammattikirjoja jo vuodesta 1978</a:t>
            </a:r>
          </a:p>
        </p:txBody>
      </p:sp>
    </p:spTree>
    <p:extLst>
      <p:ext uri="{BB962C8B-B14F-4D97-AF65-F5344CB8AC3E}">
        <p14:creationId xmlns:p14="http://schemas.microsoft.com/office/powerpoint/2010/main" val="8471828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9">
            <a:extLst>
              <a:ext uri="{FF2B5EF4-FFF2-40B4-BE49-F238E27FC236}">
                <a16:creationId xmlns:a16="http://schemas.microsoft.com/office/drawing/2014/main" id="{8B3AE79A-6B95-44C3-B0A5-80E2F3E606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40358" y="0"/>
            <a:ext cx="4651642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11">
            <a:extLst>
              <a:ext uri="{FF2B5EF4-FFF2-40B4-BE49-F238E27FC236}">
                <a16:creationId xmlns:a16="http://schemas.microsoft.com/office/drawing/2014/main" id="{4A49FE10-080D-48D7-80FF-9A64D270AD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34551" y="2054942"/>
            <a:ext cx="4657449" cy="182879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8117D41D-10AB-A374-1CAA-651FA680249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862410" y="1767669"/>
            <a:ext cx="4001729" cy="1739347"/>
          </a:xfrm>
        </p:spPr>
        <p:txBody>
          <a:bodyPr vert="horz" lIns="91440" tIns="45720" rIns="91440" bIns="45720" rtlCol="0">
            <a:noAutofit/>
          </a:bodyPr>
          <a:lstStyle/>
          <a:p>
            <a:r>
              <a:rPr lang="en-US" sz="1600" b="0" i="0" u="none" strike="noStrike" kern="1200" baseline="0" dirty="0">
                <a:solidFill>
                  <a:schemeClr val="tx1"/>
                </a:solidFill>
                <a:ea typeface="+mj-ea"/>
                <a:cs typeface="+mj-cs"/>
              </a:rPr>
              <a:t> </a:t>
            </a:r>
            <a:r>
              <a:rPr lang="en-US" sz="1600" b="1" i="0" u="none" strike="noStrike" kern="1200" baseline="0" dirty="0">
                <a:solidFill>
                  <a:schemeClr val="tx1"/>
                </a:solidFill>
                <a:ea typeface="+mj-ea"/>
                <a:cs typeface="+mj-cs"/>
              </a:rPr>
              <a:t>LUKU 20 </a:t>
            </a:r>
            <a:br>
              <a:rPr lang="en-US" sz="1600" b="1" i="0" u="none" strike="noStrike" kern="1200" baseline="0" dirty="0">
                <a:solidFill>
                  <a:schemeClr val="tx1"/>
                </a:solidFill>
                <a:ea typeface="+mj-ea"/>
                <a:cs typeface="+mj-cs"/>
              </a:rPr>
            </a:br>
            <a:br>
              <a:rPr lang="en-US" sz="1600" b="0" i="0" u="none" strike="noStrike" kern="1200" baseline="0" dirty="0">
                <a:solidFill>
                  <a:schemeClr val="tx1"/>
                </a:solidFill>
                <a:ea typeface="+mj-ea"/>
                <a:cs typeface="+mj-cs"/>
              </a:rPr>
            </a:br>
            <a:br>
              <a:rPr lang="en-US" sz="1600" b="0" i="0" u="none" strike="noStrike" kern="1200" baseline="0" dirty="0">
                <a:solidFill>
                  <a:schemeClr val="tx1"/>
                </a:solidFill>
                <a:ea typeface="+mj-ea"/>
                <a:cs typeface="+mj-cs"/>
              </a:rPr>
            </a:br>
            <a:r>
              <a:rPr lang="en-US" sz="1600" b="0" i="0" u="none" strike="noStrike" kern="1200" baseline="0" dirty="0">
                <a:solidFill>
                  <a:schemeClr val="tx1"/>
                </a:solidFill>
                <a:ea typeface="+mj-ea"/>
                <a:cs typeface="+mj-cs"/>
              </a:rPr>
              <a:t> </a:t>
            </a:r>
            <a:br>
              <a:rPr lang="fi-FI" sz="1600" b="0" i="0" u="none" strike="noStrike" baseline="0" dirty="0">
                <a:solidFill>
                  <a:schemeClr val="tx1"/>
                </a:solidFill>
              </a:rPr>
            </a:br>
            <a:r>
              <a:rPr lang="fi-FI" sz="1600" b="1" i="0" u="none" strike="noStrike" baseline="0" dirty="0">
                <a:solidFill>
                  <a:schemeClr val="tx1"/>
                </a:solidFill>
              </a:rPr>
              <a:t>HAPPOEMÄS-TASAPAINON SÄÄTELYN FYSIOLOGIAA</a:t>
            </a:r>
            <a:endParaRPr lang="en-US" sz="1600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4B4A6579-F82A-DA1D-37D6-6129B8C2060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643609" y="4171014"/>
            <a:ext cx="4657449" cy="1942434"/>
          </a:xfrm>
        </p:spPr>
        <p:txBody>
          <a:bodyPr vert="horz" lIns="91440" tIns="45720" rIns="91440" bIns="45720" rtlCol="0">
            <a:noAutofit/>
          </a:bodyPr>
          <a:lstStyle/>
          <a:p>
            <a:pPr algn="l"/>
            <a:r>
              <a:rPr lang="fi-FI" sz="1400" b="1" dirty="0"/>
              <a:t>20.1 Veren pH </a:t>
            </a:r>
          </a:p>
          <a:p>
            <a:pPr algn="l"/>
            <a:r>
              <a:rPr lang="fi-FI" sz="1400" b="1" dirty="0"/>
              <a:t>20.2 Happo-emästasapainoon liittyvät periaatteet </a:t>
            </a:r>
          </a:p>
          <a:p>
            <a:pPr algn="l"/>
            <a:r>
              <a:rPr lang="fi-FI" sz="1400" b="1" dirty="0"/>
              <a:t>20.3 Puskurit ja happo-emästasapaino </a:t>
            </a:r>
          </a:p>
          <a:p>
            <a:pPr algn="l"/>
            <a:r>
              <a:rPr lang="fi-FI" sz="1400" b="1" dirty="0"/>
              <a:t>20.4 Hengitys ja happo-emästasapaino </a:t>
            </a:r>
          </a:p>
          <a:p>
            <a:pPr algn="l"/>
            <a:r>
              <a:rPr lang="fi-FI" sz="1400" b="1" dirty="0"/>
              <a:t>20.5 Munuaiset ja happo-emästasapaino </a:t>
            </a:r>
            <a:endParaRPr lang="en-US" sz="1400" b="1" dirty="0"/>
          </a:p>
        </p:txBody>
      </p:sp>
      <p:sp>
        <p:nvSpPr>
          <p:cNvPr id="9" name="Rectangle 13">
            <a:extLst>
              <a:ext uri="{FF2B5EF4-FFF2-40B4-BE49-F238E27FC236}">
                <a16:creationId xmlns:a16="http://schemas.microsoft.com/office/drawing/2014/main" id="{60A9E987-6859-4A62-922F-51B47D50D7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7540358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5" name="Kuva 4">
            <a:extLst>
              <a:ext uri="{FF2B5EF4-FFF2-40B4-BE49-F238E27FC236}">
                <a16:creationId xmlns:a16="http://schemas.microsoft.com/office/drawing/2014/main" id="{B2D5C112-CC6B-F67A-9FEE-2D21B880DBA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66265" y="429956"/>
            <a:ext cx="3768929" cy="5619286"/>
          </a:xfrm>
          <a:prstGeom prst="rect">
            <a:avLst/>
          </a:prstGeom>
        </p:spPr>
      </p:pic>
      <p:sp>
        <p:nvSpPr>
          <p:cNvPr id="10" name="Tekstiruutu 9">
            <a:extLst>
              <a:ext uri="{FF2B5EF4-FFF2-40B4-BE49-F238E27FC236}">
                <a16:creationId xmlns:a16="http://schemas.microsoft.com/office/drawing/2014/main" id="{D0E4C0FA-5F0C-BB5B-75A3-A461ADD567C0}"/>
              </a:ext>
            </a:extLst>
          </p:cNvPr>
          <p:cNvSpPr txBox="1"/>
          <p:nvPr/>
        </p:nvSpPr>
        <p:spPr>
          <a:xfrm>
            <a:off x="257850" y="5657671"/>
            <a:ext cx="6098958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i-FI" sz="1200" b="1" i="0" u="none" strike="noStrike" baseline="0" dirty="0">
                <a:latin typeface="+mj-lt"/>
              </a:rPr>
              <a:t>KERTAA AIEMMISTA LUVUISTA: </a:t>
            </a:r>
            <a:endParaRPr lang="fi-FI" sz="1200" b="0" i="0" u="none" strike="noStrike" baseline="0" dirty="0">
              <a:latin typeface="+mj-lt"/>
            </a:endParaRPr>
          </a:p>
          <a:p>
            <a:r>
              <a:rPr lang="fi-FI" sz="1200" b="1" i="0" u="none" strike="noStrike" baseline="0" dirty="0">
                <a:latin typeface="+mj-lt"/>
              </a:rPr>
              <a:t>• Hapot ja emäkset </a:t>
            </a:r>
            <a:endParaRPr lang="fi-FI" sz="1200" b="0" i="0" u="none" strike="noStrike" baseline="0" dirty="0">
              <a:latin typeface="+mj-lt"/>
            </a:endParaRPr>
          </a:p>
          <a:p>
            <a:r>
              <a:rPr lang="fi-FI" sz="1200" b="1" i="0" u="none" strike="noStrike" baseline="0" dirty="0">
                <a:latin typeface="+mj-lt"/>
              </a:rPr>
              <a:t>• Veren rakenne </a:t>
            </a:r>
            <a:endParaRPr lang="fi-FI" sz="1200" b="0" i="0" u="none" strike="noStrike" baseline="0" dirty="0">
              <a:latin typeface="+mj-lt"/>
            </a:endParaRPr>
          </a:p>
          <a:p>
            <a:r>
              <a:rPr lang="fi-FI" sz="1200" b="1" i="0" u="none" strike="noStrike" baseline="0" dirty="0">
                <a:latin typeface="+mj-lt"/>
              </a:rPr>
              <a:t>• Proteiinit ja niiden rakenne </a:t>
            </a:r>
            <a:endParaRPr lang="fi-FI" sz="1200" b="0" i="0" u="none" strike="noStrike" baseline="0" dirty="0">
              <a:latin typeface="+mj-lt"/>
            </a:endParaRPr>
          </a:p>
          <a:p>
            <a:r>
              <a:rPr lang="fi-FI" sz="1200" b="1" i="0" u="none" strike="noStrike" baseline="0" dirty="0">
                <a:latin typeface="+mj-lt"/>
              </a:rPr>
              <a:t>• Hengitystoiminta ja sen säätely </a:t>
            </a:r>
            <a:endParaRPr lang="fi-FI" sz="1200" b="0" i="0" u="none" strike="noStrike" baseline="0" dirty="0">
              <a:latin typeface="+mj-lt"/>
            </a:endParaRPr>
          </a:p>
          <a:p>
            <a:r>
              <a:rPr lang="fi-FI" sz="1200" b="1" i="0" u="none" strike="noStrike" baseline="0" dirty="0">
                <a:latin typeface="+mj-lt"/>
              </a:rPr>
              <a:t>• Munuaisten toiminta ja säätely</a:t>
            </a:r>
            <a:endParaRPr lang="fi-FI" sz="1200" dirty="0">
              <a:latin typeface="+mj-lt"/>
            </a:endParaRPr>
          </a:p>
          <a:p>
            <a:endParaRPr lang="fi-FI" sz="12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80429649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0C7E0AB0-56BE-F7A1-D9A8-B0C64F3739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fi-FI" sz="2400" b="0" i="0" dirty="0">
                <a:effectLst/>
                <a:latin typeface="+mn-lt"/>
              </a:rPr>
              <a:t>20.1 Veren </a:t>
            </a:r>
            <a:r>
              <a:rPr lang="fi-FI" sz="2400" b="0" i="0" cap="none" dirty="0">
                <a:effectLst/>
                <a:latin typeface="+mn-lt"/>
              </a:rPr>
              <a:t>p</a:t>
            </a:r>
            <a:r>
              <a:rPr lang="fi-FI" sz="2400" b="0" i="0" dirty="0">
                <a:effectLst/>
                <a:latin typeface="+mn-lt"/>
              </a:rPr>
              <a:t>H</a:t>
            </a:r>
            <a:endParaRPr lang="fi-FI" sz="2400" dirty="0">
              <a:latin typeface="+mn-lt"/>
            </a:endParaRP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D022A29E-8A08-DD39-BDC7-7AAEAD1C7AD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02919" y="2011680"/>
            <a:ext cx="5840911" cy="4206240"/>
          </a:xfrm>
        </p:spPr>
        <p:txBody>
          <a:bodyPr>
            <a:normAutofit lnSpcReduction="10000"/>
          </a:bodyPr>
          <a:lstStyle/>
          <a:p>
            <a:pPr algn="l"/>
            <a:r>
              <a:rPr lang="fi-FI" sz="1800" b="0" i="0" dirty="0">
                <a:solidFill>
                  <a:srgbClr val="333333"/>
                </a:solidFill>
                <a:effectLst/>
              </a:rPr>
              <a:t>Solujen aineenvaihdunnassa syntyy mm. maitohappoa ja muita orgaanisia happoja &gt; luovuttavat H</a:t>
            </a:r>
            <a:r>
              <a:rPr lang="fi-FI" sz="1800" b="0" i="0" baseline="30000" dirty="0">
                <a:solidFill>
                  <a:srgbClr val="333333"/>
                </a:solidFill>
                <a:effectLst/>
              </a:rPr>
              <a:t>+</a:t>
            </a:r>
            <a:r>
              <a:rPr lang="fi-FI" sz="1800" b="0" i="0" dirty="0">
                <a:solidFill>
                  <a:srgbClr val="333333"/>
                </a:solidFill>
                <a:effectLst/>
              </a:rPr>
              <a:t>-ioneja vereen &gt; pH:n muutos liittyy vapaiden H</a:t>
            </a:r>
            <a:r>
              <a:rPr lang="fi-FI" sz="1800" b="0" i="0" baseline="30000" dirty="0">
                <a:solidFill>
                  <a:srgbClr val="333333"/>
                </a:solidFill>
                <a:effectLst/>
              </a:rPr>
              <a:t>+</a:t>
            </a:r>
            <a:r>
              <a:rPr lang="fi-FI" sz="1800" b="0" i="0" dirty="0">
                <a:solidFill>
                  <a:srgbClr val="333333"/>
                </a:solidFill>
                <a:effectLst/>
              </a:rPr>
              <a:t>-ionien määrään.</a:t>
            </a:r>
          </a:p>
          <a:p>
            <a:pPr algn="l"/>
            <a:r>
              <a:rPr lang="fi-FI" sz="1800" b="0" i="0" dirty="0">
                <a:solidFill>
                  <a:srgbClr val="333333"/>
                </a:solidFill>
                <a:effectLst/>
              </a:rPr>
              <a:t>Esim. punasolujen energia-aineenvaihdunta on anaerobista &gt; tuotto laktaatti + H</a:t>
            </a:r>
            <a:r>
              <a:rPr lang="fi-FI" sz="1800" baseline="30000" dirty="0">
                <a:solidFill>
                  <a:srgbClr val="333333"/>
                </a:solidFill>
              </a:rPr>
              <a:t>+</a:t>
            </a:r>
            <a:r>
              <a:rPr lang="fi-FI" sz="1800" b="0" i="0" dirty="0">
                <a:solidFill>
                  <a:srgbClr val="333333"/>
                </a:solidFill>
                <a:effectLst/>
              </a:rPr>
              <a:t> </a:t>
            </a:r>
          </a:p>
          <a:p>
            <a:pPr algn="l"/>
            <a:r>
              <a:rPr lang="fi-FI" sz="1800" b="0" i="0" dirty="0">
                <a:solidFill>
                  <a:srgbClr val="333333"/>
                </a:solidFill>
                <a:effectLst/>
              </a:rPr>
              <a:t>Plasman pH pysyy kuitenkin kohtuullisen vakiona &lt; nopea </a:t>
            </a:r>
            <a:r>
              <a:rPr lang="fi-FI" sz="1800" dirty="0">
                <a:solidFill>
                  <a:srgbClr val="333333"/>
                </a:solidFill>
              </a:rPr>
              <a:t>pH:n muutoksen estäjä </a:t>
            </a:r>
            <a:r>
              <a:rPr lang="fi-FI" sz="1800" b="0" i="0" dirty="0">
                <a:solidFill>
                  <a:srgbClr val="333333"/>
                </a:solidFill>
                <a:effectLst/>
              </a:rPr>
              <a:t>hiilihappo–bikarbonaattipuskuri (H</a:t>
            </a:r>
            <a:r>
              <a:rPr lang="fi-FI" sz="1800" b="0" i="0" baseline="-25000" dirty="0">
                <a:solidFill>
                  <a:srgbClr val="333333"/>
                </a:solidFill>
                <a:effectLst/>
              </a:rPr>
              <a:t>2</a:t>
            </a:r>
            <a:r>
              <a:rPr lang="fi-FI" sz="1800" b="0" i="0" dirty="0">
                <a:solidFill>
                  <a:srgbClr val="333333"/>
                </a:solidFill>
                <a:effectLst/>
              </a:rPr>
              <a:t>CO</a:t>
            </a:r>
            <a:r>
              <a:rPr lang="fi-FI" sz="1800" b="0" i="0" baseline="-25000" dirty="0">
                <a:solidFill>
                  <a:srgbClr val="333333"/>
                </a:solidFill>
                <a:effectLst/>
              </a:rPr>
              <a:t>3</a:t>
            </a:r>
            <a:r>
              <a:rPr lang="fi-FI" sz="1800" b="0" i="0" dirty="0">
                <a:solidFill>
                  <a:srgbClr val="333333"/>
                </a:solidFill>
                <a:effectLst/>
              </a:rPr>
              <a:t>- HCO</a:t>
            </a:r>
            <a:r>
              <a:rPr lang="fi-FI" sz="1800" b="0" i="0" baseline="-25000" dirty="0">
                <a:solidFill>
                  <a:srgbClr val="333333"/>
                </a:solidFill>
                <a:effectLst/>
              </a:rPr>
              <a:t>3</a:t>
            </a:r>
            <a:r>
              <a:rPr lang="fi-FI" sz="1800" b="0" i="0" baseline="30000" dirty="0">
                <a:solidFill>
                  <a:srgbClr val="333333"/>
                </a:solidFill>
                <a:effectLst/>
              </a:rPr>
              <a:t>-</a:t>
            </a:r>
            <a:r>
              <a:rPr lang="fi-FI" sz="1800" b="0" i="0" dirty="0">
                <a:solidFill>
                  <a:srgbClr val="333333"/>
                </a:solidFill>
                <a:effectLst/>
              </a:rPr>
              <a:t>)</a:t>
            </a:r>
          </a:p>
          <a:p>
            <a:r>
              <a:rPr lang="fi-FI" sz="1800" b="0" i="0" dirty="0">
                <a:solidFill>
                  <a:srgbClr val="333333"/>
                </a:solidFill>
                <a:effectLst/>
              </a:rPr>
              <a:t>Plasman pH-arvo pysyy </a:t>
            </a:r>
            <a:r>
              <a:rPr lang="fi-FI" sz="1800" dirty="0">
                <a:solidFill>
                  <a:srgbClr val="333333"/>
                </a:solidFill>
              </a:rPr>
              <a:t>normaalisti 7,35–7,45 välissä = elimistön </a:t>
            </a:r>
            <a:r>
              <a:rPr lang="fi-FI" sz="1800" b="0" i="0" dirty="0">
                <a:solidFill>
                  <a:srgbClr val="333333"/>
                </a:solidFill>
                <a:effectLst/>
              </a:rPr>
              <a:t>entsyymien toiminnoille optimaalinen </a:t>
            </a:r>
            <a:r>
              <a:rPr lang="fi-FI" sz="1800" b="0" i="0" dirty="0" err="1">
                <a:solidFill>
                  <a:srgbClr val="333333"/>
                </a:solidFill>
                <a:effectLst/>
              </a:rPr>
              <a:t>pH.</a:t>
            </a:r>
            <a:endParaRPr lang="fi-FI" sz="1800" b="0" i="0" dirty="0">
              <a:solidFill>
                <a:srgbClr val="333333"/>
              </a:solidFill>
              <a:effectLst/>
            </a:endParaRPr>
          </a:p>
          <a:p>
            <a:r>
              <a:rPr lang="fi-FI" sz="1800" b="0" i="0" dirty="0">
                <a:solidFill>
                  <a:srgbClr val="333333"/>
                </a:solidFill>
                <a:effectLst/>
              </a:rPr>
              <a:t>Puskureiden lisäksi happo-emästasapainoa säädellään hengityksen ja munuaisten toiminnoilla.</a:t>
            </a:r>
          </a:p>
          <a:p>
            <a:pPr algn="l"/>
            <a:r>
              <a:rPr lang="fi-FI" sz="1800" b="0" i="0" dirty="0">
                <a:solidFill>
                  <a:srgbClr val="333333"/>
                </a:solidFill>
                <a:effectLst/>
              </a:rPr>
              <a:t>Jos valtimoveren pH laskee alle 7,35 &gt; </a:t>
            </a:r>
            <a:r>
              <a:rPr lang="fi-FI" sz="1800" b="0" i="0" dirty="0" err="1">
                <a:solidFill>
                  <a:srgbClr val="333333"/>
                </a:solidFill>
                <a:effectLst/>
              </a:rPr>
              <a:t>asidoosi</a:t>
            </a:r>
            <a:r>
              <a:rPr lang="fi-FI" sz="1800" b="0" i="0" dirty="0">
                <a:solidFill>
                  <a:srgbClr val="333333"/>
                </a:solidFill>
                <a:effectLst/>
              </a:rPr>
              <a:t>; nousu yli 7,45 &gt; </a:t>
            </a:r>
            <a:r>
              <a:rPr lang="fi-FI" sz="1800" b="0" i="0" dirty="0" err="1">
                <a:solidFill>
                  <a:srgbClr val="333333"/>
                </a:solidFill>
                <a:effectLst/>
              </a:rPr>
              <a:t>alkaloosi</a:t>
            </a:r>
            <a:r>
              <a:rPr lang="fi-FI" sz="1800" b="0" i="0" dirty="0">
                <a:solidFill>
                  <a:srgbClr val="333333"/>
                </a:solidFill>
                <a:effectLst/>
              </a:rPr>
              <a:t>.</a:t>
            </a:r>
          </a:p>
          <a:p>
            <a:pPr marL="0" indent="0">
              <a:buNone/>
            </a:pPr>
            <a:endParaRPr lang="fi-FI" sz="1800" dirty="0"/>
          </a:p>
        </p:txBody>
      </p:sp>
      <p:pic>
        <p:nvPicPr>
          <p:cNvPr id="5" name="Kuva 4">
            <a:extLst>
              <a:ext uri="{FF2B5EF4-FFF2-40B4-BE49-F238E27FC236}">
                <a16:creationId xmlns:a16="http://schemas.microsoft.com/office/drawing/2014/main" id="{4D0F1875-9653-D2B2-D295-3AA76334B0B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79803" y="2650330"/>
            <a:ext cx="4770949" cy="27726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876637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B45604A5-FAE7-4C01-F3F2-F37F7B0CE8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fi-FI" sz="2400" dirty="0">
                <a:latin typeface="+mn-lt"/>
              </a:rPr>
              <a:t>20.2 Happo-emästasapainoon liittyvät periaatteet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DC73BEDC-037A-DD87-BD0F-E3F5466CC9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8642" y="2247654"/>
            <a:ext cx="5993744" cy="4206240"/>
          </a:xfrm>
        </p:spPr>
        <p:txBody>
          <a:bodyPr>
            <a:noAutofit/>
          </a:bodyPr>
          <a:lstStyle/>
          <a:p>
            <a:pPr algn="l"/>
            <a:r>
              <a:rPr lang="fi-FI" sz="1600" b="0" i="0" dirty="0">
                <a:solidFill>
                  <a:srgbClr val="333333"/>
                </a:solidFill>
                <a:effectLst/>
              </a:rPr>
              <a:t>Valtimoiden plasman pH pysyy välillä 7,35–7,45 = valtimoveressä on 10</a:t>
            </a:r>
            <a:r>
              <a:rPr lang="fi-FI" sz="1600" b="0" i="0" baseline="30000" dirty="0">
                <a:solidFill>
                  <a:srgbClr val="333333"/>
                </a:solidFill>
                <a:effectLst/>
              </a:rPr>
              <a:t>-7,4</a:t>
            </a:r>
            <a:r>
              <a:rPr lang="fi-FI" sz="1600" b="0" i="0" dirty="0">
                <a:solidFill>
                  <a:srgbClr val="333333"/>
                </a:solidFill>
                <a:effectLst/>
              </a:rPr>
              <a:t> H</a:t>
            </a:r>
            <a:r>
              <a:rPr lang="fi-FI" sz="1600" b="0" i="0" baseline="30000" dirty="0">
                <a:solidFill>
                  <a:srgbClr val="333333"/>
                </a:solidFill>
                <a:effectLst/>
              </a:rPr>
              <a:t>+</a:t>
            </a:r>
            <a:r>
              <a:rPr lang="fi-FI" sz="1600" b="0" i="0" dirty="0">
                <a:solidFill>
                  <a:srgbClr val="333333"/>
                </a:solidFill>
                <a:effectLst/>
              </a:rPr>
              <a:t>-ionipitoisuus (pH = -log</a:t>
            </a:r>
            <a:r>
              <a:rPr lang="fi-FI" sz="1600" b="0" i="0" baseline="30000" dirty="0">
                <a:solidFill>
                  <a:srgbClr val="333333"/>
                </a:solidFill>
                <a:effectLst/>
              </a:rPr>
              <a:t>10</a:t>
            </a:r>
            <a:r>
              <a:rPr lang="fi-FI" sz="1600" b="0" i="0" dirty="0">
                <a:solidFill>
                  <a:srgbClr val="333333"/>
                </a:solidFill>
                <a:effectLst/>
              </a:rPr>
              <a:t>[H</a:t>
            </a:r>
            <a:r>
              <a:rPr lang="fi-FI" sz="1600" b="0" i="0" baseline="30000" dirty="0">
                <a:solidFill>
                  <a:srgbClr val="333333"/>
                </a:solidFill>
                <a:effectLst/>
              </a:rPr>
              <a:t>+</a:t>
            </a:r>
            <a:r>
              <a:rPr lang="fi-FI" sz="1600" b="0" i="0" dirty="0">
                <a:solidFill>
                  <a:srgbClr val="333333"/>
                </a:solidFill>
                <a:effectLst/>
              </a:rPr>
              <a:t>]).</a:t>
            </a:r>
          </a:p>
          <a:p>
            <a:pPr algn="l"/>
            <a:r>
              <a:rPr lang="fi-FI" sz="1600" b="0" i="0" dirty="0">
                <a:solidFill>
                  <a:srgbClr val="333333"/>
                </a:solidFill>
                <a:effectLst/>
              </a:rPr>
              <a:t> H</a:t>
            </a:r>
            <a:r>
              <a:rPr lang="fi-FI" sz="1600" b="0" i="0" baseline="30000" dirty="0">
                <a:solidFill>
                  <a:srgbClr val="333333"/>
                </a:solidFill>
                <a:effectLst/>
              </a:rPr>
              <a:t>+</a:t>
            </a:r>
            <a:r>
              <a:rPr lang="fi-FI" sz="1600" b="0" i="0" dirty="0">
                <a:solidFill>
                  <a:srgbClr val="333333"/>
                </a:solidFill>
                <a:effectLst/>
              </a:rPr>
              <a:t>-kertymää voi syntyä mm. hiilidioksidin (CO</a:t>
            </a:r>
            <a:r>
              <a:rPr lang="fi-FI" sz="1600" b="0" i="0" baseline="-25000" dirty="0">
                <a:solidFill>
                  <a:srgbClr val="333333"/>
                </a:solidFill>
                <a:effectLst/>
              </a:rPr>
              <a:t>2</a:t>
            </a:r>
            <a:r>
              <a:rPr lang="fi-FI" sz="1600" b="0" i="0" dirty="0">
                <a:solidFill>
                  <a:srgbClr val="333333"/>
                </a:solidFill>
                <a:effectLst/>
              </a:rPr>
              <a:t>) ja veden (H</a:t>
            </a:r>
            <a:r>
              <a:rPr lang="fi-FI" sz="1600" b="0" i="0" baseline="-25000" dirty="0">
                <a:solidFill>
                  <a:srgbClr val="333333"/>
                </a:solidFill>
                <a:effectLst/>
              </a:rPr>
              <a:t>2</a:t>
            </a:r>
            <a:r>
              <a:rPr lang="fi-FI" sz="1600" b="0" i="0" dirty="0">
                <a:solidFill>
                  <a:srgbClr val="333333"/>
                </a:solidFill>
                <a:effectLst/>
              </a:rPr>
              <a:t>O) muodostaman hiilihapon (H</a:t>
            </a:r>
            <a:r>
              <a:rPr lang="fi-FI" sz="1600" b="0" i="0" baseline="-25000" dirty="0">
                <a:solidFill>
                  <a:srgbClr val="333333"/>
                </a:solidFill>
                <a:effectLst/>
              </a:rPr>
              <a:t>2</a:t>
            </a:r>
            <a:r>
              <a:rPr lang="fi-FI" sz="1600" b="0" i="0" dirty="0">
                <a:solidFill>
                  <a:srgbClr val="333333"/>
                </a:solidFill>
                <a:effectLst/>
              </a:rPr>
              <a:t>CO</a:t>
            </a:r>
            <a:r>
              <a:rPr lang="fi-FI" sz="1600" b="0" i="0" baseline="-25000" dirty="0">
                <a:solidFill>
                  <a:srgbClr val="333333"/>
                </a:solidFill>
                <a:effectLst/>
              </a:rPr>
              <a:t>3</a:t>
            </a:r>
            <a:r>
              <a:rPr lang="fi-FI" sz="1600" b="0" i="0" dirty="0">
                <a:solidFill>
                  <a:srgbClr val="333333"/>
                </a:solidFill>
                <a:effectLst/>
              </a:rPr>
              <a:t>) dissosioituessa H</a:t>
            </a:r>
            <a:r>
              <a:rPr lang="fi-FI" sz="1600" b="0" i="0" baseline="30000" dirty="0">
                <a:solidFill>
                  <a:srgbClr val="333333"/>
                </a:solidFill>
                <a:effectLst/>
              </a:rPr>
              <a:t>+</a:t>
            </a:r>
            <a:r>
              <a:rPr lang="fi-FI" sz="1600" b="0" i="0" dirty="0">
                <a:solidFill>
                  <a:srgbClr val="333333"/>
                </a:solidFill>
                <a:effectLst/>
              </a:rPr>
              <a:t>- ja HCO</a:t>
            </a:r>
            <a:r>
              <a:rPr lang="fi-FI" sz="1600" b="0" i="0" baseline="-25000" dirty="0">
                <a:solidFill>
                  <a:srgbClr val="333333"/>
                </a:solidFill>
                <a:effectLst/>
              </a:rPr>
              <a:t>3</a:t>
            </a:r>
            <a:r>
              <a:rPr lang="fi-FI" sz="1600" b="0" i="0" dirty="0">
                <a:solidFill>
                  <a:srgbClr val="333333"/>
                </a:solidFill>
                <a:effectLst/>
              </a:rPr>
              <a:t>- -ioneiksi.</a:t>
            </a:r>
          </a:p>
          <a:p>
            <a:pPr algn="l"/>
            <a:r>
              <a:rPr lang="fi-FI" sz="1600" b="0" i="0" dirty="0">
                <a:solidFill>
                  <a:srgbClr val="333333"/>
                </a:solidFill>
                <a:effectLst/>
              </a:rPr>
              <a:t>Kudossolut tuottavat CO</a:t>
            </a:r>
            <a:r>
              <a:rPr lang="fi-FI" sz="1600" baseline="-25000" dirty="0">
                <a:solidFill>
                  <a:srgbClr val="333333"/>
                </a:solidFill>
              </a:rPr>
              <a:t>2</a:t>
            </a:r>
            <a:r>
              <a:rPr lang="fi-FI" sz="1600" dirty="0">
                <a:solidFill>
                  <a:srgbClr val="333333"/>
                </a:solidFill>
              </a:rPr>
              <a:t>:a &gt; määrää säädellään hengityksellä.</a:t>
            </a:r>
          </a:p>
          <a:p>
            <a:pPr algn="l"/>
            <a:r>
              <a:rPr lang="fi-FI" sz="1600" b="0" i="0" dirty="0">
                <a:solidFill>
                  <a:srgbClr val="333333"/>
                </a:solidFill>
                <a:effectLst/>
              </a:rPr>
              <a:t>Hengityskertoja ja -tilavuutta eniten säätelevä molekyyli on CO</a:t>
            </a:r>
            <a:r>
              <a:rPr lang="fi-FI" sz="1600" b="0" i="0" baseline="-25000" dirty="0">
                <a:solidFill>
                  <a:srgbClr val="333333"/>
                </a:solidFill>
                <a:effectLst/>
              </a:rPr>
              <a:t>2</a:t>
            </a:r>
            <a:r>
              <a:rPr lang="fi-FI" sz="1600" b="0" i="0" dirty="0">
                <a:solidFill>
                  <a:srgbClr val="333333"/>
                </a:solidFill>
                <a:effectLst/>
              </a:rPr>
              <a:t>. </a:t>
            </a:r>
          </a:p>
          <a:p>
            <a:pPr algn="l"/>
            <a:r>
              <a:rPr lang="fi-FI" sz="1600" dirty="0">
                <a:solidFill>
                  <a:srgbClr val="333333"/>
                </a:solidFill>
              </a:rPr>
              <a:t>CO</a:t>
            </a:r>
            <a:r>
              <a:rPr lang="fi-FI" sz="1600" baseline="-25000" dirty="0">
                <a:solidFill>
                  <a:srgbClr val="333333"/>
                </a:solidFill>
              </a:rPr>
              <a:t>2</a:t>
            </a:r>
            <a:r>
              <a:rPr lang="fi-FI" sz="1600" b="0" i="0" dirty="0">
                <a:solidFill>
                  <a:srgbClr val="333333"/>
                </a:solidFill>
                <a:effectLst/>
              </a:rPr>
              <a:t> on ns. haihtuva happo &gt; haihtuvia happamuuteen vaikuttavien molekyylien pitoisuutta säädellään hengityksellä.</a:t>
            </a:r>
          </a:p>
          <a:p>
            <a:pPr algn="l"/>
            <a:r>
              <a:rPr lang="fi-FI" sz="1600" b="0" i="0" dirty="0">
                <a:solidFill>
                  <a:srgbClr val="333333"/>
                </a:solidFill>
                <a:effectLst/>
              </a:rPr>
              <a:t>Kaikki H</a:t>
            </a:r>
            <a:r>
              <a:rPr lang="fi-FI" sz="1600" b="0" i="0" baseline="30000" dirty="0">
                <a:solidFill>
                  <a:srgbClr val="333333"/>
                </a:solidFill>
                <a:effectLst/>
              </a:rPr>
              <a:t>+</a:t>
            </a:r>
            <a:r>
              <a:rPr lang="fi-FI" sz="1600" b="0" i="0" dirty="0">
                <a:solidFill>
                  <a:srgbClr val="333333"/>
                </a:solidFill>
                <a:effectLst/>
              </a:rPr>
              <a:t>-ioneja luovuttavat molekyylit (mm. maitohappo, ketohappo ja rasvahapot) ovat haihtumattomia happoja.</a:t>
            </a:r>
          </a:p>
          <a:p>
            <a:endParaRPr lang="fi-FI" sz="1600" dirty="0"/>
          </a:p>
        </p:txBody>
      </p:sp>
      <p:pic>
        <p:nvPicPr>
          <p:cNvPr id="12" name="Kuva 11">
            <a:extLst>
              <a:ext uri="{FF2B5EF4-FFF2-40B4-BE49-F238E27FC236}">
                <a16:creationId xmlns:a16="http://schemas.microsoft.com/office/drawing/2014/main" id="{330B15E3-11D1-6706-A29F-2377415C359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89580" y="3008670"/>
            <a:ext cx="5525704" cy="24600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020650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CA3B4DD8-1429-F539-5ACF-B9DD6B8B7E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fi-FI" sz="2400" dirty="0">
                <a:latin typeface="+mn-lt"/>
              </a:rPr>
              <a:t>20.3 Puskurit ja happo-emästasapaino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65875EA5-CB69-8864-49E0-08189670289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6627" y="2011680"/>
            <a:ext cx="6725265" cy="4206240"/>
          </a:xfrm>
        </p:spPr>
        <p:txBody>
          <a:bodyPr>
            <a:noAutofit/>
          </a:bodyPr>
          <a:lstStyle/>
          <a:p>
            <a:pPr algn="l"/>
            <a:r>
              <a:rPr lang="fi-FI" sz="1400" b="1" i="0" dirty="0">
                <a:solidFill>
                  <a:srgbClr val="333333"/>
                </a:solidFill>
                <a:effectLst/>
              </a:rPr>
              <a:t>Puskurointi = </a:t>
            </a:r>
            <a:r>
              <a:rPr lang="fi-FI" sz="1400" b="0" i="0" dirty="0">
                <a:solidFill>
                  <a:srgbClr val="333333"/>
                </a:solidFill>
                <a:effectLst/>
              </a:rPr>
              <a:t>molekyylien kykyä estää pH:n muutoksia sitomalla tai vapauttamalla H</a:t>
            </a:r>
            <a:r>
              <a:rPr lang="fi-FI" sz="1400" b="0" i="0" baseline="30000" dirty="0">
                <a:solidFill>
                  <a:srgbClr val="333333"/>
                </a:solidFill>
                <a:effectLst/>
              </a:rPr>
              <a:t>+</a:t>
            </a:r>
            <a:r>
              <a:rPr lang="fi-FI" sz="1400" b="0" i="0" dirty="0">
                <a:solidFill>
                  <a:srgbClr val="333333"/>
                </a:solidFill>
                <a:effectLst/>
              </a:rPr>
              <a:t>-ioneja tarpeen mukaan. Nopea, mutta rajallinen.</a:t>
            </a:r>
          </a:p>
          <a:p>
            <a:pPr algn="l"/>
            <a:r>
              <a:rPr lang="fi-FI" sz="1400" b="0" i="0" dirty="0">
                <a:solidFill>
                  <a:srgbClr val="333333"/>
                </a:solidFill>
                <a:effectLst/>
              </a:rPr>
              <a:t>Bikarbonaatti-ioni (HCO</a:t>
            </a:r>
            <a:r>
              <a:rPr lang="fi-FI" sz="1400" b="0" i="0" baseline="-25000" dirty="0">
                <a:solidFill>
                  <a:srgbClr val="333333"/>
                </a:solidFill>
                <a:effectLst/>
              </a:rPr>
              <a:t>3</a:t>
            </a:r>
            <a:r>
              <a:rPr lang="fi-FI" sz="1400" b="0" i="0" dirty="0">
                <a:solidFill>
                  <a:srgbClr val="333333"/>
                </a:solidFill>
                <a:effectLst/>
              </a:rPr>
              <a:t>-) ja hiilihappo (H</a:t>
            </a:r>
            <a:r>
              <a:rPr lang="fi-FI" sz="1400" b="0" i="0" baseline="-25000" dirty="0">
                <a:solidFill>
                  <a:srgbClr val="333333"/>
                </a:solidFill>
                <a:effectLst/>
              </a:rPr>
              <a:t>2</a:t>
            </a:r>
            <a:r>
              <a:rPr lang="fi-FI" sz="1400" b="0" i="0" dirty="0">
                <a:solidFill>
                  <a:srgbClr val="333333"/>
                </a:solidFill>
                <a:effectLst/>
              </a:rPr>
              <a:t>CO</a:t>
            </a:r>
            <a:r>
              <a:rPr lang="fi-FI" sz="1400" b="0" i="0" baseline="-25000" dirty="0">
                <a:solidFill>
                  <a:srgbClr val="333333"/>
                </a:solidFill>
                <a:effectLst/>
              </a:rPr>
              <a:t>3</a:t>
            </a:r>
            <a:r>
              <a:rPr lang="fi-FI" sz="1400" b="0" i="0" dirty="0">
                <a:solidFill>
                  <a:srgbClr val="333333"/>
                </a:solidFill>
                <a:effectLst/>
              </a:rPr>
              <a:t>) muodostavat tasapainoreaktioiden sarjan:</a:t>
            </a:r>
          </a:p>
          <a:p>
            <a:pPr lvl="1"/>
            <a:r>
              <a:rPr lang="fi-FI" sz="1400" b="0" i="0" dirty="0">
                <a:solidFill>
                  <a:srgbClr val="333333"/>
                </a:solidFill>
                <a:effectLst/>
              </a:rPr>
              <a:t>hiilihappo luovuttaa H</a:t>
            </a:r>
            <a:r>
              <a:rPr lang="fi-FI" sz="1400" b="0" i="0" baseline="30000" dirty="0">
                <a:solidFill>
                  <a:srgbClr val="333333"/>
                </a:solidFill>
                <a:effectLst/>
              </a:rPr>
              <a:t>+</a:t>
            </a:r>
            <a:r>
              <a:rPr lang="fi-FI" sz="1400" b="0" i="0" dirty="0">
                <a:solidFill>
                  <a:srgbClr val="333333"/>
                </a:solidFill>
                <a:effectLst/>
              </a:rPr>
              <a:t>-ioneja, jos liuos on emäksinen.</a:t>
            </a:r>
          </a:p>
          <a:p>
            <a:pPr lvl="1"/>
            <a:r>
              <a:rPr lang="fi-FI" sz="1400" b="0" i="0" dirty="0">
                <a:solidFill>
                  <a:srgbClr val="333333"/>
                </a:solidFill>
                <a:effectLst/>
              </a:rPr>
              <a:t>bikarbonaatti ottaa vastaan H</a:t>
            </a:r>
            <a:r>
              <a:rPr lang="fi-FI" sz="1400" b="0" i="0" baseline="30000" dirty="0">
                <a:solidFill>
                  <a:srgbClr val="333333"/>
                </a:solidFill>
                <a:effectLst/>
              </a:rPr>
              <a:t>+</a:t>
            </a:r>
            <a:r>
              <a:rPr lang="fi-FI" sz="1400" b="0" i="0" dirty="0">
                <a:solidFill>
                  <a:srgbClr val="333333"/>
                </a:solidFill>
                <a:effectLst/>
              </a:rPr>
              <a:t>-ioneja, jos liuos on hapan.</a:t>
            </a:r>
          </a:p>
          <a:p>
            <a:pPr algn="l"/>
            <a:r>
              <a:rPr lang="fi-FI" sz="1400" b="0" i="0" dirty="0">
                <a:solidFill>
                  <a:srgbClr val="333333"/>
                </a:solidFill>
                <a:effectLst/>
              </a:rPr>
              <a:t>Solujen proteiineilla puskuriominaisuus: </a:t>
            </a:r>
          </a:p>
          <a:p>
            <a:pPr lvl="1"/>
            <a:r>
              <a:rPr lang="fi-FI" sz="1400" b="0" i="0" dirty="0" err="1">
                <a:solidFill>
                  <a:srgbClr val="333333"/>
                </a:solidFill>
                <a:effectLst/>
              </a:rPr>
              <a:t>aminopää</a:t>
            </a:r>
            <a:r>
              <a:rPr lang="fi-FI" sz="1400" b="0" i="0" dirty="0">
                <a:solidFill>
                  <a:srgbClr val="333333"/>
                </a:solidFill>
                <a:effectLst/>
              </a:rPr>
              <a:t> pystyy sitomaan H</a:t>
            </a:r>
            <a:r>
              <a:rPr lang="fi-FI" sz="1400" b="0" i="0" baseline="30000" dirty="0">
                <a:solidFill>
                  <a:srgbClr val="333333"/>
                </a:solidFill>
                <a:effectLst/>
              </a:rPr>
              <a:t>+</a:t>
            </a:r>
            <a:r>
              <a:rPr lang="fi-FI" sz="1400" b="0" i="0" dirty="0">
                <a:solidFill>
                  <a:srgbClr val="333333"/>
                </a:solidFill>
                <a:effectLst/>
              </a:rPr>
              <a:t>-ioneja, ja karboksyylihappopää pystyy luovuttamaan H</a:t>
            </a:r>
            <a:r>
              <a:rPr lang="fi-FI" sz="1400" b="0" i="0" baseline="30000" dirty="0">
                <a:solidFill>
                  <a:srgbClr val="333333"/>
                </a:solidFill>
                <a:effectLst/>
              </a:rPr>
              <a:t>+</a:t>
            </a:r>
            <a:r>
              <a:rPr lang="fi-FI" sz="1400" b="0" i="0" dirty="0">
                <a:solidFill>
                  <a:srgbClr val="333333"/>
                </a:solidFill>
                <a:effectLst/>
              </a:rPr>
              <a:t>-ioneja.</a:t>
            </a:r>
          </a:p>
          <a:p>
            <a:pPr algn="l"/>
            <a:r>
              <a:rPr lang="fi-FI" sz="1400" b="0" i="0" dirty="0">
                <a:solidFill>
                  <a:srgbClr val="333333"/>
                </a:solidFill>
                <a:effectLst/>
              </a:rPr>
              <a:t>Ei-haihtuvien happojen vapauttamat H</a:t>
            </a:r>
            <a:r>
              <a:rPr lang="fi-FI" sz="1400" b="0" i="0" baseline="30000" dirty="0">
                <a:solidFill>
                  <a:srgbClr val="333333"/>
                </a:solidFill>
                <a:effectLst/>
              </a:rPr>
              <a:t>+</a:t>
            </a:r>
            <a:r>
              <a:rPr lang="fi-FI" sz="1400" b="0" i="0" dirty="0">
                <a:solidFill>
                  <a:srgbClr val="333333"/>
                </a:solidFill>
                <a:effectLst/>
              </a:rPr>
              <a:t>-ionit liitetään puskurimolekyyleihin. Haihtuvien happojen määrää säädellään hengitysmuutoksilla.</a:t>
            </a:r>
          </a:p>
          <a:p>
            <a:pPr algn="l"/>
            <a:r>
              <a:rPr lang="fi-FI" sz="1400" b="0" i="0" dirty="0">
                <a:solidFill>
                  <a:srgbClr val="333333"/>
                </a:solidFill>
                <a:effectLst/>
              </a:rPr>
              <a:t>Plasman tärkein puskuri:</a:t>
            </a:r>
          </a:p>
          <a:p>
            <a:pPr lvl="1"/>
            <a:r>
              <a:rPr lang="fi-FI" sz="1400" b="0" i="0" dirty="0">
                <a:solidFill>
                  <a:srgbClr val="333333"/>
                </a:solidFill>
                <a:effectLst/>
              </a:rPr>
              <a:t>H</a:t>
            </a:r>
            <a:r>
              <a:rPr lang="fi-FI" sz="1400" b="0" i="0" baseline="30000" dirty="0">
                <a:solidFill>
                  <a:srgbClr val="333333"/>
                </a:solidFill>
                <a:effectLst/>
              </a:rPr>
              <a:t>+</a:t>
            </a:r>
            <a:r>
              <a:rPr lang="fi-FI" sz="1400" b="0" i="0" dirty="0">
                <a:solidFill>
                  <a:srgbClr val="333333"/>
                </a:solidFill>
                <a:effectLst/>
              </a:rPr>
              <a:t> + HCO</a:t>
            </a:r>
            <a:r>
              <a:rPr lang="fi-FI" sz="1400" b="0" i="0" baseline="-25000" dirty="0">
                <a:solidFill>
                  <a:srgbClr val="333333"/>
                </a:solidFill>
                <a:effectLst/>
              </a:rPr>
              <a:t>3</a:t>
            </a:r>
            <a:r>
              <a:rPr lang="fi-FI" sz="1400" baseline="30000" dirty="0">
                <a:solidFill>
                  <a:srgbClr val="333333"/>
                </a:solidFill>
              </a:rPr>
              <a:t>-</a:t>
            </a:r>
            <a:r>
              <a:rPr lang="fi-FI" sz="1400" b="0" i="0" dirty="0">
                <a:solidFill>
                  <a:srgbClr val="333333"/>
                </a:solidFill>
                <a:effectLst/>
              </a:rPr>
              <a:t> </a:t>
            </a:r>
            <a:r>
              <a:rPr lang="fi-FI" sz="1400" b="0" i="0" dirty="0">
                <a:solidFill>
                  <a:srgbClr val="333333"/>
                </a:solidFill>
                <a:effectLst/>
                <a:cs typeface="Calibri" panose="020F0502020204030204" pitchFamily="34" charset="0"/>
              </a:rPr>
              <a:t>→</a:t>
            </a:r>
            <a:r>
              <a:rPr lang="fi-FI" sz="1400" b="0" i="0" dirty="0">
                <a:solidFill>
                  <a:srgbClr val="333333"/>
                </a:solidFill>
                <a:effectLst/>
              </a:rPr>
              <a:t> H</a:t>
            </a:r>
            <a:r>
              <a:rPr lang="fi-FI" sz="1400" b="0" i="0" baseline="-25000" dirty="0">
                <a:solidFill>
                  <a:srgbClr val="333333"/>
                </a:solidFill>
                <a:effectLst/>
              </a:rPr>
              <a:t>2</a:t>
            </a:r>
            <a:r>
              <a:rPr lang="fi-FI" sz="1400" b="0" i="0" dirty="0">
                <a:solidFill>
                  <a:srgbClr val="333333"/>
                </a:solidFill>
                <a:effectLst/>
              </a:rPr>
              <a:t>CO</a:t>
            </a:r>
            <a:r>
              <a:rPr lang="fi-FI" sz="1400" b="0" i="0" baseline="-25000" dirty="0">
                <a:solidFill>
                  <a:srgbClr val="333333"/>
                </a:solidFill>
                <a:effectLst/>
              </a:rPr>
              <a:t>3</a:t>
            </a:r>
            <a:r>
              <a:rPr lang="fi-FI" sz="1400" baseline="-25000" dirty="0">
                <a:solidFill>
                  <a:srgbClr val="333333"/>
                </a:solidFill>
              </a:rPr>
              <a:t> </a:t>
            </a:r>
            <a:r>
              <a:rPr lang="fi-FI" sz="1400" b="0" i="0" dirty="0">
                <a:solidFill>
                  <a:srgbClr val="333333"/>
                </a:solidFill>
                <a:effectLst/>
              </a:rPr>
              <a:t> (</a:t>
            </a:r>
            <a:r>
              <a:rPr lang="fi-FI" sz="1400" dirty="0">
                <a:solidFill>
                  <a:srgbClr val="333333"/>
                </a:solidFill>
              </a:rPr>
              <a:t>liikaa vapaita H</a:t>
            </a:r>
            <a:r>
              <a:rPr lang="fi-FI" sz="1400" baseline="30000" dirty="0">
                <a:solidFill>
                  <a:srgbClr val="333333"/>
                </a:solidFill>
              </a:rPr>
              <a:t>+</a:t>
            </a:r>
            <a:r>
              <a:rPr lang="fi-FI" sz="1400" dirty="0">
                <a:solidFill>
                  <a:srgbClr val="333333"/>
                </a:solidFill>
              </a:rPr>
              <a:t>-ioneja)</a:t>
            </a:r>
          </a:p>
          <a:p>
            <a:pPr lvl="1"/>
            <a:r>
              <a:rPr lang="fi-FI" sz="1400" dirty="0">
                <a:solidFill>
                  <a:srgbClr val="333333"/>
                </a:solidFill>
              </a:rPr>
              <a:t>H</a:t>
            </a:r>
            <a:r>
              <a:rPr lang="fi-FI" sz="1400" baseline="-25000" dirty="0">
                <a:solidFill>
                  <a:srgbClr val="333333"/>
                </a:solidFill>
              </a:rPr>
              <a:t>2</a:t>
            </a:r>
            <a:r>
              <a:rPr lang="fi-FI" sz="1400" dirty="0">
                <a:solidFill>
                  <a:srgbClr val="333333"/>
                </a:solidFill>
              </a:rPr>
              <a:t>CO</a:t>
            </a:r>
            <a:r>
              <a:rPr lang="fi-FI" sz="1400" baseline="-25000" dirty="0">
                <a:solidFill>
                  <a:srgbClr val="333333"/>
                </a:solidFill>
              </a:rPr>
              <a:t>3</a:t>
            </a:r>
            <a:r>
              <a:rPr lang="fi-FI" sz="1400" dirty="0">
                <a:solidFill>
                  <a:srgbClr val="333333"/>
                </a:solidFill>
              </a:rPr>
              <a:t> </a:t>
            </a:r>
            <a:r>
              <a:rPr lang="fi-FI" sz="1400" dirty="0">
                <a:solidFill>
                  <a:srgbClr val="333333"/>
                </a:solidFill>
                <a:cs typeface="Calibri" panose="020F0502020204030204" pitchFamily="34" charset="0"/>
              </a:rPr>
              <a:t>→</a:t>
            </a:r>
            <a:r>
              <a:rPr lang="fi-FI" sz="1400" dirty="0">
                <a:solidFill>
                  <a:srgbClr val="333333"/>
                </a:solidFill>
              </a:rPr>
              <a:t>  HCO</a:t>
            </a:r>
            <a:r>
              <a:rPr lang="fi-FI" sz="1400" baseline="-25000" dirty="0">
                <a:solidFill>
                  <a:srgbClr val="333333"/>
                </a:solidFill>
              </a:rPr>
              <a:t>3</a:t>
            </a:r>
            <a:r>
              <a:rPr lang="fi-FI" sz="1400" baseline="30000" dirty="0">
                <a:solidFill>
                  <a:srgbClr val="333333"/>
                </a:solidFill>
              </a:rPr>
              <a:t>-</a:t>
            </a:r>
            <a:r>
              <a:rPr lang="fi-FI" sz="1400" dirty="0">
                <a:solidFill>
                  <a:srgbClr val="333333"/>
                </a:solidFill>
              </a:rPr>
              <a:t> + H</a:t>
            </a:r>
            <a:r>
              <a:rPr lang="fi-FI" sz="1400" baseline="30000" dirty="0">
                <a:solidFill>
                  <a:srgbClr val="333333"/>
                </a:solidFill>
              </a:rPr>
              <a:t>+</a:t>
            </a:r>
            <a:r>
              <a:rPr lang="fi-FI" sz="1400" dirty="0">
                <a:solidFill>
                  <a:srgbClr val="333333"/>
                </a:solidFill>
              </a:rPr>
              <a:t>  (liian vähän vapaita H</a:t>
            </a:r>
            <a:r>
              <a:rPr lang="fi-FI" sz="1400" baseline="30000" dirty="0">
                <a:solidFill>
                  <a:srgbClr val="333333"/>
                </a:solidFill>
              </a:rPr>
              <a:t>+</a:t>
            </a:r>
            <a:r>
              <a:rPr lang="fi-FI" sz="1400" dirty="0">
                <a:solidFill>
                  <a:srgbClr val="333333"/>
                </a:solidFill>
              </a:rPr>
              <a:t>-ioneja)</a:t>
            </a:r>
            <a:endParaRPr lang="fi-FI" sz="1400" b="0" i="0" dirty="0">
              <a:solidFill>
                <a:srgbClr val="333333"/>
              </a:solidFill>
              <a:effectLst/>
            </a:endParaRPr>
          </a:p>
          <a:p>
            <a:pPr algn="l"/>
            <a:r>
              <a:rPr lang="fi-FI" sz="1400" b="0" i="0" dirty="0">
                <a:solidFill>
                  <a:srgbClr val="333333"/>
                </a:solidFill>
                <a:effectLst/>
              </a:rPr>
              <a:t>Puskurireaktio ei loputon &gt; happo-emästasapainoa säädellään lisäämällä/ vähentämällä hengitystä, ja erittämällä munuaisten kautta H</a:t>
            </a:r>
            <a:r>
              <a:rPr lang="fi-FI" sz="1400" b="0" i="0" baseline="30000" dirty="0">
                <a:solidFill>
                  <a:srgbClr val="333333"/>
                </a:solidFill>
                <a:effectLst/>
              </a:rPr>
              <a:t>+</a:t>
            </a:r>
            <a:r>
              <a:rPr lang="fi-FI" sz="1400" b="0" i="0" dirty="0">
                <a:solidFill>
                  <a:srgbClr val="333333"/>
                </a:solidFill>
                <a:effectLst/>
              </a:rPr>
              <a:t>-ioneja ja säästämällä emäksisiä HCO</a:t>
            </a:r>
            <a:r>
              <a:rPr lang="fi-FI" sz="1400" b="0" i="0" baseline="-25000" dirty="0">
                <a:solidFill>
                  <a:srgbClr val="333333"/>
                </a:solidFill>
                <a:effectLst/>
              </a:rPr>
              <a:t>3</a:t>
            </a:r>
            <a:r>
              <a:rPr lang="fi-FI" sz="1400" baseline="30000" dirty="0">
                <a:solidFill>
                  <a:srgbClr val="333333"/>
                </a:solidFill>
              </a:rPr>
              <a:t>-</a:t>
            </a:r>
            <a:r>
              <a:rPr lang="fi-FI" sz="1400" b="0" i="0" dirty="0">
                <a:solidFill>
                  <a:srgbClr val="333333"/>
                </a:solidFill>
                <a:effectLst/>
              </a:rPr>
              <a:t> -ioneja.</a:t>
            </a:r>
          </a:p>
        </p:txBody>
      </p:sp>
      <p:pic>
        <p:nvPicPr>
          <p:cNvPr id="5" name="Kuva 4">
            <a:extLst>
              <a:ext uri="{FF2B5EF4-FFF2-40B4-BE49-F238E27FC236}">
                <a16:creationId xmlns:a16="http://schemas.microsoft.com/office/drawing/2014/main" id="{FEB43875-16F5-DAA1-9668-5956419F7B7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50885" y="2681479"/>
            <a:ext cx="4322549" cy="2154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820360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F661F1F4-DAB2-DFDC-325B-4898648968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fi-FI" sz="2400" dirty="0">
                <a:latin typeface="+mn-lt"/>
              </a:rPr>
              <a:t>20.4 Hengitys ja happoemästasapaino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24D14E55-FF22-CCD5-31A0-E487BDCF037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78165" y="2070673"/>
            <a:ext cx="9784080" cy="5002653"/>
          </a:xfrm>
        </p:spPr>
        <p:txBody>
          <a:bodyPr>
            <a:noAutofit/>
          </a:bodyPr>
          <a:lstStyle/>
          <a:p>
            <a:pPr algn="l"/>
            <a:r>
              <a:rPr lang="fi-FI" sz="1600" b="0" i="0" dirty="0">
                <a:solidFill>
                  <a:srgbClr val="333333"/>
                </a:solidFill>
                <a:effectLst/>
              </a:rPr>
              <a:t>Hengityksen tärkein kemiallinen säätelijä on CO</a:t>
            </a:r>
            <a:r>
              <a:rPr lang="fi-FI" sz="1600" b="0" i="0" baseline="-25000" dirty="0">
                <a:solidFill>
                  <a:srgbClr val="333333"/>
                </a:solidFill>
                <a:effectLst/>
              </a:rPr>
              <a:t>2</a:t>
            </a:r>
            <a:endParaRPr lang="fi-FI" sz="1600" b="0" i="0" dirty="0">
              <a:solidFill>
                <a:srgbClr val="333333"/>
              </a:solidFill>
              <a:effectLst/>
            </a:endParaRPr>
          </a:p>
          <a:p>
            <a:pPr lvl="1"/>
            <a:r>
              <a:rPr lang="fi-FI" sz="1600" b="0" i="0" dirty="0">
                <a:solidFill>
                  <a:srgbClr val="333333"/>
                </a:solidFill>
                <a:effectLst/>
              </a:rPr>
              <a:t>korkea pitoisuus plasmassa lisää ja alhainen pitoisuus vähentää </a:t>
            </a:r>
            <a:r>
              <a:rPr lang="fi-FI" sz="1600" b="0" i="0" dirty="0" err="1">
                <a:solidFill>
                  <a:srgbClr val="333333"/>
                </a:solidFill>
                <a:effectLst/>
              </a:rPr>
              <a:t>hengtyskertoja</a:t>
            </a:r>
            <a:r>
              <a:rPr lang="fi-FI" sz="1600" b="0" i="0" dirty="0">
                <a:solidFill>
                  <a:srgbClr val="333333"/>
                </a:solidFill>
                <a:effectLst/>
              </a:rPr>
              <a:t>- ja tilavuutta.</a:t>
            </a:r>
          </a:p>
          <a:p>
            <a:pPr lvl="1"/>
            <a:r>
              <a:rPr lang="fi-FI" sz="1600" b="0" i="0" dirty="0">
                <a:solidFill>
                  <a:srgbClr val="333333"/>
                </a:solidFill>
                <a:effectLst/>
              </a:rPr>
              <a:t>haihtuvien happojen (CO</a:t>
            </a:r>
            <a:r>
              <a:rPr lang="fi-FI" sz="1600" b="0" i="0" baseline="-25000" dirty="0">
                <a:solidFill>
                  <a:srgbClr val="333333"/>
                </a:solidFill>
                <a:effectLst/>
              </a:rPr>
              <a:t>2</a:t>
            </a:r>
            <a:r>
              <a:rPr lang="fi-FI" sz="1600" b="0" i="0" dirty="0">
                <a:solidFill>
                  <a:srgbClr val="333333"/>
                </a:solidFill>
                <a:effectLst/>
              </a:rPr>
              <a:t> </a:t>
            </a:r>
            <a:r>
              <a:rPr lang="fi-FI" sz="1600" dirty="0">
                <a:solidFill>
                  <a:srgbClr val="333333"/>
                </a:solidFill>
              </a:rPr>
              <a:t>, asetoni)</a:t>
            </a:r>
            <a:r>
              <a:rPr lang="fi-FI" sz="1600" b="0" i="0" dirty="0">
                <a:solidFill>
                  <a:srgbClr val="333333"/>
                </a:solidFill>
                <a:effectLst/>
              </a:rPr>
              <a:t> säätely onnistuu hengityksen avulla.</a:t>
            </a:r>
          </a:p>
          <a:p>
            <a:pPr algn="l"/>
            <a:r>
              <a:rPr lang="fi-FI" sz="1600" b="1" dirty="0">
                <a:solidFill>
                  <a:srgbClr val="333333"/>
                </a:solidFill>
              </a:rPr>
              <a:t>H</a:t>
            </a:r>
            <a:r>
              <a:rPr lang="fi-FI" sz="1600" b="1" i="0" dirty="0">
                <a:solidFill>
                  <a:srgbClr val="333333"/>
                </a:solidFill>
                <a:effectLst/>
              </a:rPr>
              <a:t>appo-emästasapainohäiriöt: </a:t>
            </a:r>
          </a:p>
          <a:p>
            <a:pPr lvl="1"/>
            <a:r>
              <a:rPr lang="fi-FI" sz="1600" b="0" i="0" dirty="0">
                <a:solidFill>
                  <a:srgbClr val="333333"/>
                </a:solidFill>
                <a:effectLst/>
              </a:rPr>
              <a:t>hengityksen aiheuttamat (</a:t>
            </a:r>
            <a:r>
              <a:rPr lang="fi-FI" sz="1600" b="1" i="0" dirty="0">
                <a:solidFill>
                  <a:srgbClr val="333333"/>
                </a:solidFill>
                <a:effectLst/>
              </a:rPr>
              <a:t>respiratoriset</a:t>
            </a:r>
            <a:r>
              <a:rPr lang="fi-FI" sz="1600" b="0" i="0" dirty="0">
                <a:solidFill>
                  <a:srgbClr val="333333"/>
                </a:solidFill>
                <a:effectLst/>
              </a:rPr>
              <a:t>) ja </a:t>
            </a:r>
          </a:p>
          <a:p>
            <a:pPr lvl="1"/>
            <a:r>
              <a:rPr lang="fi-FI" sz="1600" b="0" i="0" dirty="0">
                <a:solidFill>
                  <a:srgbClr val="333333"/>
                </a:solidFill>
                <a:effectLst/>
              </a:rPr>
              <a:t>aineenvaihdunnan aiheuttamat (</a:t>
            </a:r>
            <a:r>
              <a:rPr lang="fi-FI" sz="1600" b="1" i="0" dirty="0">
                <a:solidFill>
                  <a:srgbClr val="333333"/>
                </a:solidFill>
                <a:effectLst/>
              </a:rPr>
              <a:t>metaboliset</a:t>
            </a:r>
            <a:r>
              <a:rPr lang="fi-FI" sz="1600" b="0" i="0" dirty="0">
                <a:solidFill>
                  <a:srgbClr val="333333"/>
                </a:solidFill>
                <a:effectLst/>
              </a:rPr>
              <a:t>) tasapainohäiriöt. </a:t>
            </a:r>
          </a:p>
          <a:p>
            <a:pPr algn="l"/>
            <a:r>
              <a:rPr lang="fi-FI" sz="1600" b="1" i="0" dirty="0">
                <a:solidFill>
                  <a:srgbClr val="333333"/>
                </a:solidFill>
                <a:effectLst/>
              </a:rPr>
              <a:t>Respiratorinen </a:t>
            </a:r>
            <a:r>
              <a:rPr lang="fi-FI" sz="1600" b="1" i="0" dirty="0" err="1">
                <a:solidFill>
                  <a:srgbClr val="333333"/>
                </a:solidFill>
                <a:effectLst/>
              </a:rPr>
              <a:t>asidoosi</a:t>
            </a:r>
            <a:r>
              <a:rPr lang="fi-FI" sz="1600" b="1" i="0" dirty="0">
                <a:solidFill>
                  <a:srgbClr val="333333"/>
                </a:solidFill>
                <a:effectLst/>
              </a:rPr>
              <a:t> </a:t>
            </a:r>
            <a:r>
              <a:rPr lang="fi-FI" sz="1600" b="0" i="0" dirty="0">
                <a:solidFill>
                  <a:srgbClr val="333333"/>
                </a:solidFill>
                <a:effectLst/>
              </a:rPr>
              <a:t>(pH alle 7.35):</a:t>
            </a:r>
          </a:p>
          <a:p>
            <a:pPr lvl="1"/>
            <a:r>
              <a:rPr lang="fi-FI" sz="1600" b="0" i="0" dirty="0">
                <a:solidFill>
                  <a:srgbClr val="333333"/>
                </a:solidFill>
                <a:effectLst/>
              </a:rPr>
              <a:t>Riittämätön hengitys (</a:t>
            </a:r>
            <a:r>
              <a:rPr lang="fi-FI" sz="1600" b="0" i="0" dirty="0" err="1">
                <a:solidFill>
                  <a:srgbClr val="333333"/>
                </a:solidFill>
                <a:effectLst/>
              </a:rPr>
              <a:t>hypoventilaatio</a:t>
            </a:r>
            <a:r>
              <a:rPr lang="fi-FI" sz="1600" b="0" i="0" dirty="0">
                <a:solidFill>
                  <a:srgbClr val="333333"/>
                </a:solidFill>
                <a:effectLst/>
              </a:rPr>
              <a:t>) &gt;  pCO</a:t>
            </a:r>
            <a:r>
              <a:rPr lang="fi-FI" sz="1600" b="0" i="0" baseline="-25000" dirty="0">
                <a:solidFill>
                  <a:srgbClr val="333333"/>
                </a:solidFill>
                <a:effectLst/>
              </a:rPr>
              <a:t>2</a:t>
            </a:r>
            <a:r>
              <a:rPr lang="fi-FI" sz="1600" baseline="-25000" dirty="0">
                <a:solidFill>
                  <a:srgbClr val="333333"/>
                </a:solidFill>
              </a:rPr>
              <a:t> </a:t>
            </a:r>
            <a:r>
              <a:rPr lang="fi-FI" sz="1600" b="0" i="0" dirty="0">
                <a:solidFill>
                  <a:srgbClr val="333333"/>
                </a:solidFill>
                <a:effectLst/>
              </a:rPr>
              <a:t> </a:t>
            </a:r>
            <a:r>
              <a:rPr lang="fi-FI" sz="1600" b="0" i="0" dirty="0">
                <a:solidFill>
                  <a:srgbClr val="333333"/>
                </a:solidFill>
                <a:effectLst/>
                <a:cs typeface="Calibri" panose="020F0502020204030204" pitchFamily="34" charset="0"/>
              </a:rPr>
              <a:t>↑ &gt; </a:t>
            </a:r>
            <a:r>
              <a:rPr lang="fi-FI" sz="1600" b="0" i="0" dirty="0">
                <a:solidFill>
                  <a:srgbClr val="333333"/>
                </a:solidFill>
                <a:effectLst/>
              </a:rPr>
              <a:t>H</a:t>
            </a:r>
            <a:r>
              <a:rPr lang="fi-FI" sz="1600" b="0" i="0" baseline="-25000" dirty="0">
                <a:solidFill>
                  <a:srgbClr val="333333"/>
                </a:solidFill>
                <a:effectLst/>
              </a:rPr>
              <a:t>2</a:t>
            </a:r>
            <a:r>
              <a:rPr lang="fi-FI" sz="1600" b="0" i="0" dirty="0">
                <a:solidFill>
                  <a:srgbClr val="333333"/>
                </a:solidFill>
                <a:effectLst/>
              </a:rPr>
              <a:t>CO</a:t>
            </a:r>
            <a:r>
              <a:rPr lang="fi-FI" sz="1600" b="0" i="0" baseline="-25000" dirty="0">
                <a:solidFill>
                  <a:srgbClr val="333333"/>
                </a:solidFill>
                <a:effectLst/>
              </a:rPr>
              <a:t>3</a:t>
            </a:r>
            <a:r>
              <a:rPr lang="fi-FI" sz="1600" b="0" i="0" dirty="0">
                <a:solidFill>
                  <a:srgbClr val="333333"/>
                </a:solidFill>
                <a:effectLst/>
              </a:rPr>
              <a:t>  </a:t>
            </a:r>
            <a:r>
              <a:rPr lang="fi-FI" sz="1600" b="0" i="0" dirty="0">
                <a:solidFill>
                  <a:srgbClr val="333333"/>
                </a:solidFill>
                <a:effectLst/>
                <a:cs typeface="Calibri" panose="020F0502020204030204" pitchFamily="34" charset="0"/>
              </a:rPr>
              <a:t>↑ &gt; </a:t>
            </a:r>
            <a:r>
              <a:rPr lang="fi-FI" sz="1600" b="0" i="0" dirty="0">
                <a:solidFill>
                  <a:srgbClr val="333333"/>
                </a:solidFill>
                <a:effectLst/>
              </a:rPr>
              <a:t>HCO</a:t>
            </a:r>
            <a:r>
              <a:rPr lang="fi-FI" sz="1600" b="0" i="0" baseline="-25000" dirty="0">
                <a:solidFill>
                  <a:srgbClr val="333333"/>
                </a:solidFill>
                <a:effectLst/>
              </a:rPr>
              <a:t>3</a:t>
            </a:r>
            <a:r>
              <a:rPr lang="fi-FI" sz="1600" b="0" i="0" baseline="30000" dirty="0">
                <a:solidFill>
                  <a:srgbClr val="333333"/>
                </a:solidFill>
                <a:effectLst/>
              </a:rPr>
              <a:t>-</a:t>
            </a:r>
            <a:r>
              <a:rPr lang="fi-FI" sz="1600" b="0" i="0" dirty="0">
                <a:solidFill>
                  <a:srgbClr val="333333"/>
                </a:solidFill>
                <a:effectLst/>
              </a:rPr>
              <a:t> ja H</a:t>
            </a:r>
            <a:r>
              <a:rPr lang="fi-FI" sz="1600" b="0" i="0" baseline="30000" dirty="0">
                <a:solidFill>
                  <a:srgbClr val="333333"/>
                </a:solidFill>
                <a:effectLst/>
              </a:rPr>
              <a:t>+</a:t>
            </a:r>
            <a:r>
              <a:rPr lang="fi-FI" sz="1600" b="0" i="0" dirty="0">
                <a:solidFill>
                  <a:srgbClr val="333333"/>
                </a:solidFill>
                <a:effectLst/>
              </a:rPr>
              <a:t>  </a:t>
            </a:r>
            <a:r>
              <a:rPr lang="fi-FI" sz="1600" b="0" i="0" dirty="0">
                <a:solidFill>
                  <a:srgbClr val="333333"/>
                </a:solidFill>
                <a:effectLst/>
                <a:cs typeface="Calibri" panose="020F0502020204030204" pitchFamily="34" charset="0"/>
              </a:rPr>
              <a:t>↑ &gt; pH laskee</a:t>
            </a:r>
            <a:r>
              <a:rPr lang="fi-FI" sz="1600" b="0" i="0" dirty="0">
                <a:solidFill>
                  <a:srgbClr val="333333"/>
                </a:solidFill>
                <a:effectLst/>
              </a:rPr>
              <a:t>. </a:t>
            </a:r>
          </a:p>
          <a:p>
            <a:pPr algn="l"/>
            <a:r>
              <a:rPr lang="fi-FI" sz="1600" b="1" i="0" dirty="0">
                <a:solidFill>
                  <a:srgbClr val="333333"/>
                </a:solidFill>
                <a:effectLst/>
              </a:rPr>
              <a:t>Respiratorinen </a:t>
            </a:r>
            <a:r>
              <a:rPr lang="fi-FI" sz="1600" b="1" i="0" dirty="0" err="1">
                <a:solidFill>
                  <a:srgbClr val="333333"/>
                </a:solidFill>
                <a:effectLst/>
              </a:rPr>
              <a:t>alkaloosi</a:t>
            </a:r>
            <a:r>
              <a:rPr lang="fi-FI" sz="1600" b="0" i="0" dirty="0">
                <a:solidFill>
                  <a:srgbClr val="333333"/>
                </a:solidFill>
                <a:effectLst/>
              </a:rPr>
              <a:t> (pH yli 7.45)</a:t>
            </a:r>
          </a:p>
          <a:p>
            <a:pPr lvl="1"/>
            <a:r>
              <a:rPr lang="fi-FI" sz="1600" b="0" i="0" dirty="0">
                <a:solidFill>
                  <a:srgbClr val="333333"/>
                </a:solidFill>
                <a:effectLst/>
              </a:rPr>
              <a:t>Liiallinen hengitys (hyperventilaatio) &gt; pCO</a:t>
            </a:r>
            <a:r>
              <a:rPr lang="fi-FI" sz="1600" b="0" i="0" baseline="-25000" dirty="0">
                <a:solidFill>
                  <a:srgbClr val="333333"/>
                </a:solidFill>
                <a:effectLst/>
              </a:rPr>
              <a:t>2</a:t>
            </a:r>
            <a:r>
              <a:rPr lang="fi-FI" sz="1600" b="0" i="0" dirty="0">
                <a:solidFill>
                  <a:srgbClr val="333333"/>
                </a:solidFill>
                <a:effectLst/>
              </a:rPr>
              <a:t> </a:t>
            </a:r>
            <a:r>
              <a:rPr lang="fi-FI" sz="1600" b="0" i="0" dirty="0">
                <a:solidFill>
                  <a:srgbClr val="333333"/>
                </a:solidFill>
                <a:effectLst/>
                <a:cs typeface="Calibri" panose="020F0502020204030204" pitchFamily="34" charset="0"/>
              </a:rPr>
              <a:t> ↓ &gt; </a:t>
            </a:r>
            <a:r>
              <a:rPr lang="fi-FI" sz="1600" b="0" i="0" dirty="0">
                <a:solidFill>
                  <a:srgbClr val="333333"/>
                </a:solidFill>
                <a:effectLst/>
              </a:rPr>
              <a:t>H</a:t>
            </a:r>
            <a:r>
              <a:rPr lang="fi-FI" sz="1600" b="0" i="0" baseline="-25000" dirty="0">
                <a:solidFill>
                  <a:srgbClr val="333333"/>
                </a:solidFill>
                <a:effectLst/>
              </a:rPr>
              <a:t>2</a:t>
            </a:r>
            <a:r>
              <a:rPr lang="fi-FI" sz="1600" b="0" i="0" dirty="0">
                <a:solidFill>
                  <a:srgbClr val="333333"/>
                </a:solidFill>
                <a:effectLst/>
              </a:rPr>
              <a:t>CO</a:t>
            </a:r>
            <a:r>
              <a:rPr lang="fi-FI" sz="1600" b="0" i="0" baseline="-25000" dirty="0">
                <a:solidFill>
                  <a:srgbClr val="333333"/>
                </a:solidFill>
                <a:effectLst/>
              </a:rPr>
              <a:t>3</a:t>
            </a:r>
            <a:r>
              <a:rPr lang="fi-FI" sz="1600" b="0" i="0" dirty="0">
                <a:solidFill>
                  <a:srgbClr val="333333"/>
                </a:solidFill>
                <a:effectLst/>
              </a:rPr>
              <a:t> </a:t>
            </a:r>
            <a:r>
              <a:rPr lang="fi-FI" sz="1600" b="0" i="0" dirty="0">
                <a:solidFill>
                  <a:srgbClr val="333333"/>
                </a:solidFill>
                <a:effectLst/>
                <a:cs typeface="Calibri" panose="020F0502020204030204" pitchFamily="34" charset="0"/>
              </a:rPr>
              <a:t> ↓ &gt; </a:t>
            </a:r>
            <a:r>
              <a:rPr lang="fi-FI" sz="1600" b="0" i="0" dirty="0">
                <a:solidFill>
                  <a:srgbClr val="333333"/>
                </a:solidFill>
                <a:effectLst/>
              </a:rPr>
              <a:t>HCO</a:t>
            </a:r>
            <a:r>
              <a:rPr lang="fi-FI" sz="1600" b="0" i="0" baseline="-25000" dirty="0">
                <a:solidFill>
                  <a:srgbClr val="333333"/>
                </a:solidFill>
                <a:effectLst/>
              </a:rPr>
              <a:t>3</a:t>
            </a:r>
            <a:r>
              <a:rPr lang="fi-FI" sz="1600" b="0" i="0" baseline="30000" dirty="0">
                <a:solidFill>
                  <a:srgbClr val="333333"/>
                </a:solidFill>
                <a:effectLst/>
              </a:rPr>
              <a:t>-</a:t>
            </a:r>
            <a:r>
              <a:rPr lang="fi-FI" sz="1600" b="0" i="0" dirty="0">
                <a:solidFill>
                  <a:srgbClr val="333333"/>
                </a:solidFill>
                <a:effectLst/>
              </a:rPr>
              <a:t> ja H</a:t>
            </a:r>
            <a:r>
              <a:rPr lang="fi-FI" sz="1600" b="0" i="0" baseline="30000" dirty="0">
                <a:solidFill>
                  <a:srgbClr val="333333"/>
                </a:solidFill>
                <a:effectLst/>
              </a:rPr>
              <a:t>+</a:t>
            </a:r>
            <a:r>
              <a:rPr lang="fi-FI" sz="1600" b="0" i="0" dirty="0">
                <a:solidFill>
                  <a:srgbClr val="333333"/>
                </a:solidFill>
                <a:effectLst/>
              </a:rPr>
              <a:t> </a:t>
            </a:r>
            <a:r>
              <a:rPr lang="fi-FI" sz="1600" b="0" i="0" dirty="0">
                <a:solidFill>
                  <a:srgbClr val="333333"/>
                </a:solidFill>
                <a:effectLst/>
                <a:cs typeface="Calibri" panose="020F0502020204030204" pitchFamily="34" charset="0"/>
              </a:rPr>
              <a:t>↓ &gt; pH nousee.</a:t>
            </a:r>
            <a:endParaRPr lang="fi-FI" sz="1600" b="0" i="0" dirty="0">
              <a:solidFill>
                <a:srgbClr val="333333"/>
              </a:solidFill>
              <a:effectLst/>
            </a:endParaRPr>
          </a:p>
          <a:p>
            <a:pPr algn="l"/>
            <a:r>
              <a:rPr lang="fi-FI" sz="1600" b="1" i="0" dirty="0">
                <a:solidFill>
                  <a:srgbClr val="333333"/>
                </a:solidFill>
                <a:effectLst/>
              </a:rPr>
              <a:t>Metabolinen </a:t>
            </a:r>
            <a:r>
              <a:rPr lang="fi-FI" sz="1600" b="1" i="0" dirty="0" err="1">
                <a:solidFill>
                  <a:srgbClr val="333333"/>
                </a:solidFill>
                <a:effectLst/>
              </a:rPr>
              <a:t>asidoosi</a:t>
            </a:r>
            <a:r>
              <a:rPr lang="fi-FI" sz="1600" b="0" i="0" dirty="0">
                <a:solidFill>
                  <a:srgbClr val="333333"/>
                </a:solidFill>
                <a:effectLst/>
              </a:rPr>
              <a:t> (pH alle 7.35)</a:t>
            </a:r>
          </a:p>
          <a:p>
            <a:pPr lvl="1"/>
            <a:r>
              <a:rPr lang="fi-FI" sz="1600" b="0" i="0" dirty="0">
                <a:solidFill>
                  <a:srgbClr val="333333"/>
                </a:solidFill>
                <a:effectLst/>
              </a:rPr>
              <a:t>voi johtua liiallisesta haihtumattomien happojen tuotannosta tai HCO</a:t>
            </a:r>
            <a:r>
              <a:rPr lang="fi-FI" sz="1600" b="0" i="0" baseline="-25000" dirty="0">
                <a:solidFill>
                  <a:srgbClr val="333333"/>
                </a:solidFill>
                <a:effectLst/>
              </a:rPr>
              <a:t>3</a:t>
            </a:r>
            <a:r>
              <a:rPr lang="fi-FI" sz="1600" b="0" i="0" baseline="30000" dirty="0">
                <a:solidFill>
                  <a:srgbClr val="333333"/>
                </a:solidFill>
                <a:effectLst/>
              </a:rPr>
              <a:t>-</a:t>
            </a:r>
            <a:r>
              <a:rPr lang="fi-FI" sz="1600" b="0" i="0" dirty="0">
                <a:solidFill>
                  <a:srgbClr val="333333"/>
                </a:solidFill>
                <a:effectLst/>
              </a:rPr>
              <a:t> menetyksestä.</a:t>
            </a:r>
          </a:p>
          <a:p>
            <a:pPr algn="l"/>
            <a:r>
              <a:rPr lang="fi-FI" sz="1600" b="1" i="0" dirty="0">
                <a:solidFill>
                  <a:srgbClr val="333333"/>
                </a:solidFill>
                <a:effectLst/>
              </a:rPr>
              <a:t>Metabolinen </a:t>
            </a:r>
            <a:r>
              <a:rPr lang="fi-FI" sz="1600" b="1" i="0" dirty="0" err="1">
                <a:solidFill>
                  <a:srgbClr val="333333"/>
                </a:solidFill>
                <a:effectLst/>
              </a:rPr>
              <a:t>alkaloosi</a:t>
            </a:r>
            <a:r>
              <a:rPr lang="fi-FI" sz="1600" b="0" i="0" dirty="0">
                <a:solidFill>
                  <a:srgbClr val="333333"/>
                </a:solidFill>
                <a:effectLst/>
              </a:rPr>
              <a:t> (pH yli 7.45) </a:t>
            </a:r>
          </a:p>
          <a:p>
            <a:pPr lvl="1"/>
            <a:r>
              <a:rPr lang="fi-FI" sz="1600" b="0" i="0" dirty="0">
                <a:solidFill>
                  <a:srgbClr val="333333"/>
                </a:solidFill>
                <a:effectLst/>
              </a:rPr>
              <a:t>voi johtua liiallisesta HCO</a:t>
            </a:r>
            <a:r>
              <a:rPr lang="fi-FI" sz="1600" b="0" i="0" baseline="-25000" dirty="0">
                <a:solidFill>
                  <a:srgbClr val="333333"/>
                </a:solidFill>
                <a:effectLst/>
              </a:rPr>
              <a:t>3</a:t>
            </a:r>
            <a:r>
              <a:rPr lang="fi-FI" sz="1600" b="0" i="0" baseline="30000" dirty="0">
                <a:solidFill>
                  <a:srgbClr val="333333"/>
                </a:solidFill>
                <a:effectLst/>
              </a:rPr>
              <a:t>-</a:t>
            </a:r>
            <a:r>
              <a:rPr lang="fi-FI" sz="1600" b="0" i="0" dirty="0">
                <a:solidFill>
                  <a:srgbClr val="333333"/>
                </a:solidFill>
                <a:effectLst/>
              </a:rPr>
              <a:t> saannista tai liiallisesta haihtumattomien happojen menetyksestä.</a:t>
            </a:r>
          </a:p>
        </p:txBody>
      </p:sp>
      <p:pic>
        <p:nvPicPr>
          <p:cNvPr id="4" name="Kuva 3">
            <a:extLst>
              <a:ext uri="{FF2B5EF4-FFF2-40B4-BE49-F238E27FC236}">
                <a16:creationId xmlns:a16="http://schemas.microsoft.com/office/drawing/2014/main" id="{7A55ED1F-C567-8E38-D598-96536755EBC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19534" y="3023393"/>
            <a:ext cx="3000753" cy="17462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061965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1C0B6EC2-9BC4-CFE9-05C8-B230375FFFC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03960" y="2029378"/>
            <a:ext cx="9784080" cy="4206240"/>
          </a:xfrm>
        </p:spPr>
        <p:txBody>
          <a:bodyPr>
            <a:noAutofit/>
          </a:bodyPr>
          <a:lstStyle/>
          <a:p>
            <a:pPr algn="l"/>
            <a:r>
              <a:rPr lang="fi-FI" sz="1600" b="0" i="0" dirty="0">
                <a:solidFill>
                  <a:srgbClr val="333333"/>
                </a:solidFill>
                <a:effectLst/>
              </a:rPr>
              <a:t>CO</a:t>
            </a:r>
            <a:r>
              <a:rPr lang="fi-FI" sz="1600" b="0" i="0" baseline="-25000" dirty="0">
                <a:solidFill>
                  <a:srgbClr val="333333"/>
                </a:solidFill>
                <a:effectLst/>
              </a:rPr>
              <a:t>2</a:t>
            </a:r>
            <a:r>
              <a:rPr lang="fi-FI" sz="1600" b="0" i="0" dirty="0">
                <a:solidFill>
                  <a:srgbClr val="333333"/>
                </a:solidFill>
                <a:effectLst/>
              </a:rPr>
              <a:t> on </a:t>
            </a:r>
            <a:r>
              <a:rPr lang="fi-FI" sz="1600" b="1" i="0" dirty="0">
                <a:solidFill>
                  <a:srgbClr val="333333"/>
                </a:solidFill>
                <a:effectLst/>
              </a:rPr>
              <a:t>respiratorinen </a:t>
            </a:r>
            <a:r>
              <a:rPr lang="fi-FI" sz="1600" b="0" i="0" dirty="0">
                <a:solidFill>
                  <a:srgbClr val="333333"/>
                </a:solidFill>
                <a:effectLst/>
              </a:rPr>
              <a:t> ja HCO</a:t>
            </a:r>
            <a:r>
              <a:rPr lang="fi-FI" sz="1600" b="0" i="0" baseline="-25000" dirty="0">
                <a:solidFill>
                  <a:srgbClr val="333333"/>
                </a:solidFill>
                <a:effectLst/>
              </a:rPr>
              <a:t>3</a:t>
            </a:r>
            <a:r>
              <a:rPr lang="fi-FI" sz="1600" b="0" i="0" baseline="30000" dirty="0">
                <a:solidFill>
                  <a:srgbClr val="333333"/>
                </a:solidFill>
                <a:effectLst/>
              </a:rPr>
              <a:t>- </a:t>
            </a:r>
            <a:r>
              <a:rPr lang="fi-FI" sz="1600" b="0" i="0" dirty="0">
                <a:solidFill>
                  <a:srgbClr val="333333"/>
                </a:solidFill>
                <a:effectLst/>
              </a:rPr>
              <a:t>metabolinen happo-emästasapainoon vaikuttava tekijä eli </a:t>
            </a:r>
            <a:r>
              <a:rPr lang="fi-FI" sz="1600" b="1" i="0" dirty="0">
                <a:solidFill>
                  <a:srgbClr val="333333"/>
                </a:solidFill>
                <a:effectLst/>
              </a:rPr>
              <a:t>komponentti</a:t>
            </a:r>
            <a:r>
              <a:rPr lang="fi-FI" sz="1600" b="0" i="0" dirty="0">
                <a:solidFill>
                  <a:srgbClr val="333333"/>
                </a:solidFill>
                <a:effectLst/>
              </a:rPr>
              <a:t>. </a:t>
            </a:r>
          </a:p>
          <a:p>
            <a:pPr algn="l"/>
            <a:r>
              <a:rPr lang="fi-FI" sz="1600" b="0" i="0" dirty="0">
                <a:solidFill>
                  <a:srgbClr val="333333"/>
                </a:solidFill>
                <a:effectLst/>
              </a:rPr>
              <a:t>Normaali-pH:ssa </a:t>
            </a:r>
            <a:r>
              <a:rPr lang="fi-FI" sz="1600" b="1" i="0" dirty="0">
                <a:solidFill>
                  <a:srgbClr val="333333"/>
                </a:solidFill>
                <a:effectLst/>
              </a:rPr>
              <a:t>metabolinen komponentti </a:t>
            </a:r>
            <a:r>
              <a:rPr lang="fi-FI" sz="1600" b="0" i="0" dirty="0">
                <a:solidFill>
                  <a:srgbClr val="333333"/>
                </a:solidFill>
                <a:effectLst/>
              </a:rPr>
              <a:t>on 20 kertaa suurempi kuin respiratorinen </a:t>
            </a:r>
            <a:r>
              <a:rPr lang="fi-FI" sz="1600" b="1" i="0" dirty="0">
                <a:solidFill>
                  <a:srgbClr val="333333"/>
                </a:solidFill>
                <a:effectLst/>
              </a:rPr>
              <a:t>komponentti</a:t>
            </a:r>
            <a:r>
              <a:rPr lang="fi-FI" sz="1600" dirty="0">
                <a:solidFill>
                  <a:srgbClr val="333333"/>
                </a:solidFill>
              </a:rPr>
              <a:t> &gt; jos </a:t>
            </a:r>
            <a:r>
              <a:rPr lang="fi-FI" sz="1600" b="0" i="0" dirty="0">
                <a:solidFill>
                  <a:srgbClr val="333333"/>
                </a:solidFill>
                <a:effectLst/>
              </a:rPr>
              <a:t>[HCO</a:t>
            </a:r>
            <a:r>
              <a:rPr lang="fi-FI" sz="1600" b="0" i="0" baseline="-25000" dirty="0">
                <a:solidFill>
                  <a:srgbClr val="333333"/>
                </a:solidFill>
                <a:effectLst/>
              </a:rPr>
              <a:t>3</a:t>
            </a:r>
            <a:r>
              <a:rPr lang="fi-FI" sz="1600" b="0" i="0" dirty="0">
                <a:solidFill>
                  <a:srgbClr val="333333"/>
                </a:solidFill>
                <a:effectLst/>
              </a:rPr>
              <a:t>- ] : [CO</a:t>
            </a:r>
            <a:r>
              <a:rPr lang="fi-FI" sz="1600" b="0" i="0" baseline="-25000" dirty="0">
                <a:solidFill>
                  <a:srgbClr val="333333"/>
                </a:solidFill>
                <a:effectLst/>
              </a:rPr>
              <a:t>2</a:t>
            </a:r>
            <a:r>
              <a:rPr lang="fi-FI" sz="1600" b="0" i="0" dirty="0">
                <a:solidFill>
                  <a:srgbClr val="333333"/>
                </a:solidFill>
                <a:effectLst/>
              </a:rPr>
              <a:t>] on 20:1 &gt; pH = 7.4</a:t>
            </a:r>
          </a:p>
          <a:p>
            <a:pPr algn="l"/>
            <a:r>
              <a:rPr lang="fi-FI" sz="1600" b="0" i="0" dirty="0" err="1">
                <a:solidFill>
                  <a:srgbClr val="333333"/>
                </a:solidFill>
                <a:effectLst/>
              </a:rPr>
              <a:t>Henderson-Hasselbalchin</a:t>
            </a:r>
            <a:r>
              <a:rPr lang="fi-FI" sz="1600" b="0" i="0" dirty="0">
                <a:solidFill>
                  <a:srgbClr val="333333"/>
                </a:solidFill>
                <a:effectLst/>
              </a:rPr>
              <a:t> yhtälö: </a:t>
            </a:r>
            <a:r>
              <a:rPr lang="fi-FI" sz="1600" b="0" i="0" dirty="0">
                <a:solidFill>
                  <a:srgbClr val="FFFFFF"/>
                </a:solidFill>
                <a:effectLst/>
              </a:rPr>
              <a:t>pH = 6,1 + log</a:t>
            </a:r>
            <a:r>
              <a:rPr lang="fi-FI" sz="1600" b="0" i="0" baseline="-25000" dirty="0">
                <a:solidFill>
                  <a:srgbClr val="FFFFFF"/>
                </a:solidFill>
                <a:effectLst/>
              </a:rPr>
              <a:t>10</a:t>
            </a:r>
            <a:r>
              <a:rPr lang="fi-FI" sz="1600" b="0" i="0" baseline="30000" dirty="0">
                <a:solidFill>
                  <a:srgbClr val="FFFFFF"/>
                </a:solidFill>
                <a:effectLst/>
              </a:rPr>
              <a:t> </a:t>
            </a:r>
            <a:r>
              <a:rPr lang="fi-FI" sz="1600" b="0" i="0" dirty="0">
                <a:solidFill>
                  <a:srgbClr val="FFFFFF"/>
                </a:solidFill>
                <a:effectLst/>
              </a:rPr>
              <a:t>[HCO</a:t>
            </a:r>
            <a:r>
              <a:rPr lang="fi-FI" sz="1600" b="0" i="0" baseline="-25000" dirty="0">
                <a:solidFill>
                  <a:srgbClr val="FFFFFF"/>
                </a:solidFill>
                <a:effectLst/>
              </a:rPr>
              <a:t>3</a:t>
            </a:r>
            <a:r>
              <a:rPr lang="fi-FI" sz="1600" b="0" i="0" dirty="0">
                <a:solidFill>
                  <a:srgbClr val="FFFFFF"/>
                </a:solidFill>
                <a:effectLst/>
              </a:rPr>
              <a:t>-] / 0,03 x pCO</a:t>
            </a:r>
            <a:r>
              <a:rPr lang="fi-FI" sz="1600" b="0" i="0" baseline="-25000" dirty="0">
                <a:solidFill>
                  <a:srgbClr val="FFFFFF"/>
                </a:solidFill>
                <a:effectLst/>
              </a:rPr>
              <a:t>2</a:t>
            </a:r>
            <a:endParaRPr lang="fi-FI" sz="1600" b="0" i="0" dirty="0">
              <a:solidFill>
                <a:srgbClr val="333333"/>
              </a:solidFill>
              <a:effectLst/>
            </a:endParaRPr>
          </a:p>
          <a:p>
            <a:pPr algn="l"/>
            <a:r>
              <a:rPr lang="fi-FI" sz="1600" b="0" i="0" dirty="0">
                <a:solidFill>
                  <a:srgbClr val="333333"/>
                </a:solidFill>
                <a:effectLst/>
              </a:rPr>
              <a:t>Nyrkkisääntönä akuutissa tilanteessa =&gt; </a:t>
            </a:r>
            <a:r>
              <a:rPr lang="fi-FI" sz="1600" b="1" i="0" dirty="0">
                <a:solidFill>
                  <a:srgbClr val="333333"/>
                </a:solidFill>
                <a:effectLst/>
              </a:rPr>
              <a:t>ROME-muistisääntö</a:t>
            </a:r>
            <a:r>
              <a:rPr lang="fi-FI" sz="1600" b="0" i="0" dirty="0">
                <a:solidFill>
                  <a:srgbClr val="333333"/>
                </a:solidFill>
                <a:effectLst/>
              </a:rPr>
              <a:t>. </a:t>
            </a:r>
          </a:p>
          <a:p>
            <a:pPr lvl="1"/>
            <a:r>
              <a:rPr lang="fi-FI" sz="1600" b="1" i="0" dirty="0">
                <a:solidFill>
                  <a:srgbClr val="333333"/>
                </a:solidFill>
                <a:effectLst/>
              </a:rPr>
              <a:t>”</a:t>
            </a:r>
            <a:r>
              <a:rPr lang="fi-FI" sz="1600" b="1" i="0" dirty="0" err="1">
                <a:solidFill>
                  <a:srgbClr val="333333"/>
                </a:solidFill>
                <a:effectLst/>
              </a:rPr>
              <a:t>Respiratory</a:t>
            </a:r>
            <a:r>
              <a:rPr lang="fi-FI" sz="1600" b="1" i="0" dirty="0">
                <a:solidFill>
                  <a:srgbClr val="333333"/>
                </a:solidFill>
                <a:effectLst/>
              </a:rPr>
              <a:t> </a:t>
            </a:r>
            <a:r>
              <a:rPr lang="fi-FI" sz="1600" b="1" i="0" dirty="0" err="1">
                <a:solidFill>
                  <a:srgbClr val="333333"/>
                </a:solidFill>
                <a:effectLst/>
              </a:rPr>
              <a:t>opposite</a:t>
            </a:r>
            <a:r>
              <a:rPr lang="fi-FI" sz="1600" b="1" i="0" dirty="0">
                <a:solidFill>
                  <a:srgbClr val="333333"/>
                </a:solidFill>
                <a:effectLst/>
              </a:rPr>
              <a:t>, </a:t>
            </a:r>
            <a:r>
              <a:rPr lang="fi-FI" sz="1600" b="1" i="0" dirty="0" err="1">
                <a:solidFill>
                  <a:srgbClr val="333333"/>
                </a:solidFill>
                <a:effectLst/>
              </a:rPr>
              <a:t>metabolic</a:t>
            </a:r>
            <a:r>
              <a:rPr lang="fi-FI" sz="1600" b="1" i="0" dirty="0">
                <a:solidFill>
                  <a:srgbClr val="333333"/>
                </a:solidFill>
                <a:effectLst/>
              </a:rPr>
              <a:t> </a:t>
            </a:r>
            <a:r>
              <a:rPr lang="fi-FI" sz="1600" b="1" i="0" dirty="0" err="1">
                <a:solidFill>
                  <a:srgbClr val="333333"/>
                </a:solidFill>
                <a:effectLst/>
              </a:rPr>
              <a:t>equal</a:t>
            </a:r>
            <a:r>
              <a:rPr lang="fi-FI" sz="1600" b="1" i="0" dirty="0">
                <a:solidFill>
                  <a:srgbClr val="333333"/>
                </a:solidFill>
                <a:effectLst/>
              </a:rPr>
              <a:t>”</a:t>
            </a:r>
            <a:endParaRPr lang="fi-FI" sz="1600" dirty="0">
              <a:solidFill>
                <a:srgbClr val="333333"/>
              </a:solidFill>
            </a:endParaRPr>
          </a:p>
          <a:p>
            <a:pPr lvl="1"/>
            <a:r>
              <a:rPr lang="fi-FI" sz="1600" b="0" i="0" dirty="0">
                <a:solidFill>
                  <a:srgbClr val="333333"/>
                </a:solidFill>
                <a:effectLst/>
              </a:rPr>
              <a:t>respiratorisessa häiriössä pH ja HCO</a:t>
            </a:r>
            <a:r>
              <a:rPr lang="fi-FI" sz="1600" b="0" i="0" baseline="-25000" dirty="0">
                <a:solidFill>
                  <a:srgbClr val="333333"/>
                </a:solidFill>
                <a:effectLst/>
              </a:rPr>
              <a:t>3</a:t>
            </a:r>
            <a:r>
              <a:rPr lang="fi-FI" sz="1600" b="0" i="0" dirty="0">
                <a:solidFill>
                  <a:srgbClr val="333333"/>
                </a:solidFill>
                <a:effectLst/>
              </a:rPr>
              <a:t>- käyttäytyvät toistensa suhteen eri suuntiin, mutta metabolisessa häiriössä pH ja HCO</a:t>
            </a:r>
            <a:r>
              <a:rPr lang="fi-FI" sz="1600" b="0" i="0" baseline="-25000" dirty="0">
                <a:solidFill>
                  <a:srgbClr val="333333"/>
                </a:solidFill>
                <a:effectLst/>
              </a:rPr>
              <a:t>3</a:t>
            </a:r>
            <a:r>
              <a:rPr lang="fi-FI" sz="1600" b="0" i="0" dirty="0">
                <a:solidFill>
                  <a:srgbClr val="333333"/>
                </a:solidFill>
                <a:effectLst/>
              </a:rPr>
              <a:t>- muutos on samansuuntainen. </a:t>
            </a:r>
          </a:p>
          <a:p>
            <a:pPr lvl="1"/>
            <a:r>
              <a:rPr lang="fi-FI" sz="1600" dirty="0">
                <a:solidFill>
                  <a:srgbClr val="333333"/>
                </a:solidFill>
              </a:rPr>
              <a:t>Esim. </a:t>
            </a:r>
            <a:r>
              <a:rPr lang="fi-FI" sz="1600" b="0" i="0" dirty="0">
                <a:solidFill>
                  <a:srgbClr val="333333"/>
                </a:solidFill>
                <a:effectLst/>
              </a:rPr>
              <a:t>Siis respiratorisessa </a:t>
            </a:r>
            <a:r>
              <a:rPr lang="fi-FI" sz="1600" b="0" i="0" dirty="0" err="1">
                <a:solidFill>
                  <a:srgbClr val="333333"/>
                </a:solidFill>
                <a:effectLst/>
              </a:rPr>
              <a:t>asidoosissa</a:t>
            </a:r>
            <a:r>
              <a:rPr lang="fi-FI" sz="1600" b="0" i="0" dirty="0">
                <a:solidFill>
                  <a:srgbClr val="333333"/>
                </a:solidFill>
                <a:effectLst/>
              </a:rPr>
              <a:t> pH laskee, mutta HCO</a:t>
            </a:r>
            <a:r>
              <a:rPr lang="fi-FI" sz="1600" b="0" i="0" baseline="-25000" dirty="0">
                <a:solidFill>
                  <a:srgbClr val="333333"/>
                </a:solidFill>
                <a:effectLst/>
              </a:rPr>
              <a:t>3</a:t>
            </a:r>
            <a:r>
              <a:rPr lang="fi-FI" sz="1600" b="0" i="0" dirty="0">
                <a:solidFill>
                  <a:srgbClr val="333333"/>
                </a:solidFill>
                <a:effectLst/>
              </a:rPr>
              <a:t>- nousee. Metabolisessa </a:t>
            </a:r>
            <a:r>
              <a:rPr lang="fi-FI" sz="1600" b="0" i="0" dirty="0" err="1">
                <a:solidFill>
                  <a:srgbClr val="333333"/>
                </a:solidFill>
                <a:effectLst/>
              </a:rPr>
              <a:t>asidoosissa</a:t>
            </a:r>
            <a:r>
              <a:rPr lang="fi-FI" sz="1600" b="0" i="0" dirty="0">
                <a:solidFill>
                  <a:srgbClr val="333333"/>
                </a:solidFill>
                <a:effectLst/>
              </a:rPr>
              <a:t> pH laskee ja samalla myös HCO</a:t>
            </a:r>
            <a:r>
              <a:rPr lang="fi-FI" sz="1600" b="0" i="0" baseline="-25000" dirty="0">
                <a:solidFill>
                  <a:srgbClr val="333333"/>
                </a:solidFill>
                <a:effectLst/>
              </a:rPr>
              <a:t>3</a:t>
            </a:r>
            <a:r>
              <a:rPr lang="fi-FI" sz="1600" b="0" i="0" dirty="0">
                <a:solidFill>
                  <a:srgbClr val="333333"/>
                </a:solidFill>
                <a:effectLst/>
              </a:rPr>
              <a:t>- laskee.</a:t>
            </a:r>
          </a:p>
          <a:p>
            <a:pPr algn="l"/>
            <a:r>
              <a:rPr lang="fi-FI" sz="1600" b="0" i="0" dirty="0">
                <a:solidFill>
                  <a:srgbClr val="333333"/>
                </a:solidFill>
                <a:effectLst/>
              </a:rPr>
              <a:t>Kompensoituminen?</a:t>
            </a:r>
          </a:p>
          <a:p>
            <a:pPr lvl="1"/>
            <a:r>
              <a:rPr lang="fi-FI" sz="1600" b="0" i="0" dirty="0">
                <a:solidFill>
                  <a:srgbClr val="333333"/>
                </a:solidFill>
                <a:effectLst/>
              </a:rPr>
              <a:t>respiratorisella komponentilla kompensoidaan metabolista komponenttia ja</a:t>
            </a:r>
          </a:p>
          <a:p>
            <a:pPr lvl="1"/>
            <a:r>
              <a:rPr lang="fi-FI" sz="1600" b="0" i="0" dirty="0">
                <a:solidFill>
                  <a:srgbClr val="333333"/>
                </a:solidFill>
                <a:effectLst/>
              </a:rPr>
              <a:t>metabolisella komponentilla kompensoidaan respiratorista komponenttia.</a:t>
            </a:r>
          </a:p>
          <a:p>
            <a:pPr lvl="1"/>
            <a:r>
              <a:rPr lang="fi-FI" sz="1600" b="0" i="0" dirty="0">
                <a:solidFill>
                  <a:srgbClr val="333333"/>
                </a:solidFill>
                <a:effectLst/>
              </a:rPr>
              <a:t>Esim. metabolinen </a:t>
            </a:r>
            <a:r>
              <a:rPr lang="fi-FI" sz="1600" b="0" i="0" dirty="0" err="1">
                <a:solidFill>
                  <a:srgbClr val="333333"/>
                </a:solidFill>
                <a:effectLst/>
              </a:rPr>
              <a:t>asidoosi</a:t>
            </a:r>
            <a:r>
              <a:rPr lang="fi-FI" sz="1600" b="0" i="0" dirty="0">
                <a:solidFill>
                  <a:srgbClr val="333333"/>
                </a:solidFill>
                <a:effectLst/>
              </a:rPr>
              <a:t> (pH ja HCO</a:t>
            </a:r>
            <a:r>
              <a:rPr lang="fi-FI" sz="1600" b="0" i="0" baseline="-25000" dirty="0">
                <a:solidFill>
                  <a:srgbClr val="333333"/>
                </a:solidFill>
                <a:effectLst/>
              </a:rPr>
              <a:t>3</a:t>
            </a:r>
            <a:r>
              <a:rPr lang="fi-FI" sz="1600" b="0" i="0" dirty="0">
                <a:solidFill>
                  <a:srgbClr val="333333"/>
                </a:solidFill>
                <a:effectLst/>
              </a:rPr>
              <a:t>- normaalia alempana) &gt; kompensoidaan hyperventiloimalla &gt; CO</a:t>
            </a:r>
            <a:r>
              <a:rPr lang="fi-FI" sz="1600" b="0" i="0" baseline="-25000" dirty="0">
                <a:solidFill>
                  <a:srgbClr val="333333"/>
                </a:solidFill>
                <a:effectLst/>
              </a:rPr>
              <a:t>2</a:t>
            </a:r>
            <a:r>
              <a:rPr lang="fi-FI" sz="1600" b="0" i="0" dirty="0">
                <a:solidFill>
                  <a:srgbClr val="333333"/>
                </a:solidFill>
                <a:effectLst/>
              </a:rPr>
              <a:t>:n poisto lisääntyy &gt; CO</a:t>
            </a:r>
            <a:r>
              <a:rPr lang="fi-FI" sz="1600" b="0" i="0" baseline="-25000" dirty="0">
                <a:solidFill>
                  <a:srgbClr val="333333"/>
                </a:solidFill>
                <a:effectLst/>
              </a:rPr>
              <a:t>2</a:t>
            </a:r>
            <a:r>
              <a:rPr lang="fi-FI" sz="1600" baseline="-25000" dirty="0">
                <a:solidFill>
                  <a:srgbClr val="333333"/>
                </a:solidFill>
              </a:rPr>
              <a:t> </a:t>
            </a:r>
            <a:r>
              <a:rPr lang="fi-FI" sz="1600" dirty="0">
                <a:solidFill>
                  <a:srgbClr val="333333"/>
                </a:solidFill>
              </a:rPr>
              <a:t>vähenee &gt; H</a:t>
            </a:r>
            <a:r>
              <a:rPr lang="fi-FI" sz="1600" baseline="-25000" dirty="0">
                <a:solidFill>
                  <a:srgbClr val="333333"/>
                </a:solidFill>
              </a:rPr>
              <a:t>2</a:t>
            </a:r>
            <a:r>
              <a:rPr lang="fi-FI" sz="1600" dirty="0">
                <a:solidFill>
                  <a:srgbClr val="333333"/>
                </a:solidFill>
              </a:rPr>
              <a:t>CO</a:t>
            </a:r>
            <a:r>
              <a:rPr lang="fi-FI" sz="1600" baseline="-25000" dirty="0">
                <a:solidFill>
                  <a:srgbClr val="333333"/>
                </a:solidFill>
              </a:rPr>
              <a:t>3</a:t>
            </a:r>
            <a:r>
              <a:rPr lang="fi-FI" sz="1600" dirty="0">
                <a:solidFill>
                  <a:srgbClr val="333333"/>
                </a:solidFill>
              </a:rPr>
              <a:t> vähenee &gt; vapaat H</a:t>
            </a:r>
            <a:r>
              <a:rPr lang="fi-FI" sz="1600" baseline="30000" dirty="0">
                <a:solidFill>
                  <a:srgbClr val="333333"/>
                </a:solidFill>
              </a:rPr>
              <a:t>+</a:t>
            </a:r>
            <a:r>
              <a:rPr lang="fi-FI" sz="1600" dirty="0">
                <a:solidFill>
                  <a:srgbClr val="333333"/>
                </a:solidFill>
              </a:rPr>
              <a:t>-ionit vähenevät.</a:t>
            </a:r>
          </a:p>
        </p:txBody>
      </p:sp>
      <p:sp>
        <p:nvSpPr>
          <p:cNvPr id="5" name="Otsikko 1">
            <a:extLst>
              <a:ext uri="{FF2B5EF4-FFF2-40B4-BE49-F238E27FC236}">
                <a16:creationId xmlns:a16="http://schemas.microsoft.com/office/drawing/2014/main" id="{438BC1D8-EA4C-FA1B-8BF3-C01E27F9A3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03325" y="284163"/>
            <a:ext cx="9783763" cy="1508125"/>
          </a:xfrm>
        </p:spPr>
        <p:txBody>
          <a:bodyPr>
            <a:normAutofit/>
          </a:bodyPr>
          <a:lstStyle/>
          <a:p>
            <a:pPr algn="ctr"/>
            <a:r>
              <a:rPr lang="fi-FI" sz="2400" dirty="0">
                <a:latin typeface="+mn-lt"/>
              </a:rPr>
              <a:t>20.4 Hengitys ja happoemästasapaino</a:t>
            </a:r>
          </a:p>
        </p:txBody>
      </p:sp>
    </p:spTree>
    <p:extLst>
      <p:ext uri="{BB962C8B-B14F-4D97-AF65-F5344CB8AC3E}">
        <p14:creationId xmlns:p14="http://schemas.microsoft.com/office/powerpoint/2010/main" val="33002056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CEFA7515-3101-691D-9E07-8E92E4EE43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fi-FI" sz="2400" b="0" i="0" dirty="0">
                <a:effectLst/>
                <a:latin typeface="+mn-lt"/>
              </a:rPr>
              <a:t>20.5 Munuaiset ja happoemästasapaino</a:t>
            </a:r>
            <a:endParaRPr lang="fi-FI" sz="2400" dirty="0">
              <a:latin typeface="+mn-lt"/>
            </a:endParaRP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C612294A-A68E-14DD-0624-9447F20D037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7419" y="2011680"/>
            <a:ext cx="10884310" cy="4206240"/>
          </a:xfrm>
        </p:spPr>
        <p:txBody>
          <a:bodyPr>
            <a:noAutofit/>
          </a:bodyPr>
          <a:lstStyle/>
          <a:p>
            <a:pPr algn="l"/>
            <a:r>
              <a:rPr lang="fi-FI" sz="1600" b="0" i="0" dirty="0">
                <a:solidFill>
                  <a:srgbClr val="333333"/>
                </a:solidFill>
                <a:effectLst/>
              </a:rPr>
              <a:t>Munuaiset säätelevät plasman pH:ta erittämällä H</a:t>
            </a:r>
            <a:r>
              <a:rPr lang="fi-FI" sz="1600" b="0" i="0" baseline="30000" dirty="0">
                <a:solidFill>
                  <a:srgbClr val="333333"/>
                </a:solidFill>
                <a:effectLst/>
              </a:rPr>
              <a:t>+</a:t>
            </a:r>
            <a:r>
              <a:rPr lang="fi-FI" sz="1600" b="0" i="0" dirty="0">
                <a:solidFill>
                  <a:srgbClr val="333333"/>
                </a:solidFill>
                <a:effectLst/>
              </a:rPr>
              <a:t>-ioneja puskureiden mukana virtsaan tai säätelemällä HCO</a:t>
            </a:r>
            <a:r>
              <a:rPr lang="fi-FI" sz="1600" b="0" i="0" baseline="-25000" dirty="0">
                <a:solidFill>
                  <a:srgbClr val="333333"/>
                </a:solidFill>
                <a:effectLst/>
              </a:rPr>
              <a:t>3</a:t>
            </a:r>
            <a:r>
              <a:rPr lang="fi-FI" sz="1600" b="0" i="0" baseline="30000" dirty="0">
                <a:solidFill>
                  <a:srgbClr val="333333"/>
                </a:solidFill>
                <a:effectLst/>
              </a:rPr>
              <a:t>-</a:t>
            </a:r>
            <a:r>
              <a:rPr lang="fi-FI" sz="1600" b="0" i="0" dirty="0">
                <a:solidFill>
                  <a:srgbClr val="333333"/>
                </a:solidFill>
                <a:effectLst/>
              </a:rPr>
              <a:t> -ionien takaisinottoa. </a:t>
            </a:r>
          </a:p>
          <a:p>
            <a:pPr algn="l"/>
            <a:r>
              <a:rPr lang="fi-FI" sz="1600" b="1" i="0" dirty="0">
                <a:solidFill>
                  <a:srgbClr val="333333"/>
                </a:solidFill>
                <a:effectLst/>
              </a:rPr>
              <a:t>Bikarbonaatin (HCO3</a:t>
            </a:r>
            <a:r>
              <a:rPr lang="fi-FI" sz="1600" b="1" i="0" baseline="30000" dirty="0">
                <a:solidFill>
                  <a:srgbClr val="333333"/>
                </a:solidFill>
                <a:effectLst/>
              </a:rPr>
              <a:t>–</a:t>
            </a:r>
            <a:r>
              <a:rPr lang="fi-FI" sz="1600" b="1" i="0" dirty="0">
                <a:solidFill>
                  <a:srgbClr val="333333"/>
                </a:solidFill>
                <a:effectLst/>
              </a:rPr>
              <a:t>) takaisinotto ja H</a:t>
            </a:r>
            <a:r>
              <a:rPr lang="fi-FI" sz="1600" b="1" i="0" baseline="30000" dirty="0">
                <a:solidFill>
                  <a:srgbClr val="333333"/>
                </a:solidFill>
                <a:effectLst/>
              </a:rPr>
              <a:t>+</a:t>
            </a:r>
            <a:r>
              <a:rPr lang="fi-FI" sz="1600" b="1" i="0" dirty="0">
                <a:solidFill>
                  <a:srgbClr val="333333"/>
                </a:solidFill>
                <a:effectLst/>
              </a:rPr>
              <a:t> -ionien erittyminen</a:t>
            </a:r>
          </a:p>
          <a:p>
            <a:pPr lvl="1"/>
            <a:r>
              <a:rPr lang="fi-FI" sz="1600" b="0" i="0" dirty="0">
                <a:solidFill>
                  <a:srgbClr val="333333"/>
                </a:solidFill>
                <a:effectLst/>
              </a:rPr>
              <a:t>epiteelisolujen Na</a:t>
            </a:r>
            <a:r>
              <a:rPr lang="fi-FI" sz="1600" b="0" i="0" baseline="30000" dirty="0">
                <a:solidFill>
                  <a:srgbClr val="333333"/>
                </a:solidFill>
                <a:effectLst/>
              </a:rPr>
              <a:t>+</a:t>
            </a:r>
            <a:r>
              <a:rPr lang="fi-FI" sz="1600" b="0" i="0" dirty="0">
                <a:solidFill>
                  <a:srgbClr val="333333"/>
                </a:solidFill>
                <a:effectLst/>
              </a:rPr>
              <a:t>/H</a:t>
            </a:r>
            <a:r>
              <a:rPr lang="fi-FI" sz="1600" b="0" i="0" baseline="30000" dirty="0">
                <a:solidFill>
                  <a:srgbClr val="333333"/>
                </a:solidFill>
                <a:effectLst/>
              </a:rPr>
              <a:t>+</a:t>
            </a:r>
            <a:r>
              <a:rPr lang="fi-FI" sz="1600" b="0" i="0" dirty="0">
                <a:solidFill>
                  <a:srgbClr val="333333"/>
                </a:solidFill>
                <a:effectLst/>
              </a:rPr>
              <a:t>-antiportit &gt; Na</a:t>
            </a:r>
            <a:r>
              <a:rPr lang="fi-FI" sz="1600" b="0" i="0" baseline="30000" dirty="0">
                <a:solidFill>
                  <a:srgbClr val="333333"/>
                </a:solidFill>
                <a:effectLst/>
              </a:rPr>
              <a:t>+</a:t>
            </a:r>
            <a:r>
              <a:rPr lang="fi-FI" sz="1600" b="0" i="0" dirty="0">
                <a:solidFill>
                  <a:srgbClr val="333333"/>
                </a:solidFill>
                <a:effectLst/>
              </a:rPr>
              <a:t>-ioneja pois suodoksesta, H</a:t>
            </a:r>
            <a:r>
              <a:rPr lang="fi-FI" sz="1600" b="0" i="0" baseline="30000" dirty="0">
                <a:solidFill>
                  <a:srgbClr val="333333"/>
                </a:solidFill>
                <a:effectLst/>
              </a:rPr>
              <a:t>+</a:t>
            </a:r>
            <a:r>
              <a:rPr lang="fi-FI" sz="1600" b="0" i="0" dirty="0">
                <a:solidFill>
                  <a:srgbClr val="333333"/>
                </a:solidFill>
                <a:effectLst/>
              </a:rPr>
              <a:t>-ioneja suodokseen.</a:t>
            </a:r>
          </a:p>
          <a:p>
            <a:pPr lvl="1"/>
            <a:r>
              <a:rPr lang="fi-FI" sz="1600" b="1" i="0" dirty="0">
                <a:solidFill>
                  <a:srgbClr val="333333"/>
                </a:solidFill>
                <a:effectLst/>
              </a:rPr>
              <a:t>HCO</a:t>
            </a:r>
            <a:r>
              <a:rPr lang="fi-FI" sz="1600" b="1" i="0" baseline="-25000" dirty="0">
                <a:solidFill>
                  <a:srgbClr val="333333"/>
                </a:solidFill>
                <a:effectLst/>
              </a:rPr>
              <a:t>3</a:t>
            </a:r>
            <a:r>
              <a:rPr lang="fi-FI" sz="1600" b="1" i="0" baseline="30000" dirty="0">
                <a:solidFill>
                  <a:srgbClr val="333333"/>
                </a:solidFill>
                <a:effectLst/>
              </a:rPr>
              <a:t>-</a:t>
            </a:r>
            <a:r>
              <a:rPr lang="fi-FI" sz="1600" b="1" i="0" dirty="0">
                <a:solidFill>
                  <a:srgbClr val="333333"/>
                </a:solidFill>
                <a:effectLst/>
              </a:rPr>
              <a:t> -ionien takaisinimeytyminen hoidetaan epäsuorasti</a:t>
            </a:r>
            <a:r>
              <a:rPr lang="fi-FI" sz="1600" b="0" i="0" dirty="0">
                <a:solidFill>
                  <a:srgbClr val="333333"/>
                </a:solidFill>
                <a:effectLst/>
              </a:rPr>
              <a:t>: H</a:t>
            </a:r>
            <a:r>
              <a:rPr lang="fi-FI" sz="1600" b="0" i="0" baseline="30000" dirty="0">
                <a:solidFill>
                  <a:srgbClr val="333333"/>
                </a:solidFill>
                <a:effectLst/>
              </a:rPr>
              <a:t>+</a:t>
            </a:r>
            <a:r>
              <a:rPr lang="fi-FI" sz="1600" b="0" i="0" dirty="0">
                <a:solidFill>
                  <a:srgbClr val="333333"/>
                </a:solidFill>
                <a:effectLst/>
              </a:rPr>
              <a:t>-ioni liitetään suodoksessa HCO</a:t>
            </a:r>
            <a:r>
              <a:rPr lang="fi-FI" sz="1600" b="0" i="0" baseline="-25000" dirty="0">
                <a:solidFill>
                  <a:srgbClr val="333333"/>
                </a:solidFill>
                <a:effectLst/>
              </a:rPr>
              <a:t>3</a:t>
            </a:r>
            <a:r>
              <a:rPr lang="fi-FI" sz="1600" b="0" i="0" baseline="30000" dirty="0">
                <a:solidFill>
                  <a:srgbClr val="333333"/>
                </a:solidFill>
                <a:effectLst/>
              </a:rPr>
              <a:t>-</a:t>
            </a:r>
            <a:r>
              <a:rPr lang="fi-FI" sz="1600" b="0" i="0" dirty="0">
                <a:solidFill>
                  <a:srgbClr val="333333"/>
                </a:solidFill>
                <a:effectLst/>
              </a:rPr>
              <a:t> -ioniin &gt; syntynyttä hiilihappoa (H</a:t>
            </a:r>
            <a:r>
              <a:rPr lang="fi-FI" sz="1600" b="0" i="0" baseline="-25000" dirty="0">
                <a:solidFill>
                  <a:srgbClr val="333333"/>
                </a:solidFill>
                <a:effectLst/>
              </a:rPr>
              <a:t>2</a:t>
            </a:r>
            <a:r>
              <a:rPr lang="fi-FI" sz="1600" b="0" i="0" dirty="0">
                <a:solidFill>
                  <a:srgbClr val="333333"/>
                </a:solidFill>
                <a:effectLst/>
              </a:rPr>
              <a:t>CO</a:t>
            </a:r>
            <a:r>
              <a:rPr lang="fi-FI" sz="1600" b="0" i="0" baseline="-25000" dirty="0">
                <a:solidFill>
                  <a:srgbClr val="333333"/>
                </a:solidFill>
                <a:effectLst/>
              </a:rPr>
              <a:t>3</a:t>
            </a:r>
            <a:r>
              <a:rPr lang="fi-FI" sz="1600" b="0" i="0" dirty="0">
                <a:solidFill>
                  <a:srgbClr val="333333"/>
                </a:solidFill>
                <a:effectLst/>
              </a:rPr>
              <a:t>) käsitellään </a:t>
            </a:r>
            <a:r>
              <a:rPr lang="fi-FI" sz="1600" b="0" i="0" dirty="0" err="1">
                <a:solidFill>
                  <a:srgbClr val="333333"/>
                </a:solidFill>
                <a:effectLst/>
              </a:rPr>
              <a:t>karboanhydraasi</a:t>
            </a:r>
            <a:r>
              <a:rPr lang="fi-FI" sz="1600" b="0" i="0" dirty="0">
                <a:solidFill>
                  <a:srgbClr val="333333"/>
                </a:solidFill>
                <a:effectLst/>
              </a:rPr>
              <a:t>-entsyymillä &gt; suodokseen syntyy vettä (H</a:t>
            </a:r>
            <a:r>
              <a:rPr lang="fi-FI" sz="1600" b="0" i="0" baseline="-25000" dirty="0">
                <a:solidFill>
                  <a:srgbClr val="333333"/>
                </a:solidFill>
                <a:effectLst/>
              </a:rPr>
              <a:t>2</a:t>
            </a:r>
            <a:r>
              <a:rPr lang="fi-FI" sz="1600" b="0" i="0" dirty="0">
                <a:solidFill>
                  <a:srgbClr val="333333"/>
                </a:solidFill>
                <a:effectLst/>
              </a:rPr>
              <a:t>O) ja hiilidioksidia (CO</a:t>
            </a:r>
            <a:r>
              <a:rPr lang="fi-FI" sz="1600" b="0" i="0" baseline="-25000" dirty="0">
                <a:solidFill>
                  <a:srgbClr val="333333"/>
                </a:solidFill>
                <a:effectLst/>
              </a:rPr>
              <a:t>2</a:t>
            </a:r>
            <a:r>
              <a:rPr lang="fi-FI" sz="1600" b="0" i="0" dirty="0">
                <a:solidFill>
                  <a:srgbClr val="333333"/>
                </a:solidFill>
                <a:effectLst/>
              </a:rPr>
              <a:t>) &gt; solunesteen CO</a:t>
            </a:r>
            <a:r>
              <a:rPr lang="fi-FI" sz="1600" b="0" i="0" baseline="-25000" dirty="0">
                <a:solidFill>
                  <a:srgbClr val="333333"/>
                </a:solidFill>
                <a:effectLst/>
              </a:rPr>
              <a:t>2</a:t>
            </a:r>
            <a:r>
              <a:rPr lang="fi-FI" sz="1600" baseline="-25000" dirty="0">
                <a:solidFill>
                  <a:srgbClr val="333333"/>
                </a:solidFill>
              </a:rPr>
              <a:t> </a:t>
            </a:r>
            <a:r>
              <a:rPr lang="fi-FI" sz="1600" dirty="0">
                <a:solidFill>
                  <a:srgbClr val="333333"/>
                </a:solidFill>
              </a:rPr>
              <a:t>lisääntyy &gt; </a:t>
            </a:r>
            <a:r>
              <a:rPr lang="fi-FI" sz="1600" b="0" i="0" dirty="0">
                <a:solidFill>
                  <a:srgbClr val="333333"/>
                </a:solidFill>
                <a:effectLst/>
              </a:rPr>
              <a:t>solun sisällä </a:t>
            </a:r>
            <a:r>
              <a:rPr lang="fi-FI" sz="1600" b="0" i="0" dirty="0" err="1">
                <a:solidFill>
                  <a:srgbClr val="333333"/>
                </a:solidFill>
                <a:effectLst/>
              </a:rPr>
              <a:t>karboanhydraasi</a:t>
            </a:r>
            <a:r>
              <a:rPr lang="fi-FI" sz="1600" b="0" i="0" dirty="0">
                <a:solidFill>
                  <a:srgbClr val="333333"/>
                </a:solidFill>
                <a:effectLst/>
              </a:rPr>
              <a:t>-entsyymi tuottaa soluun H</a:t>
            </a:r>
            <a:r>
              <a:rPr lang="fi-FI" sz="1600" b="0" i="0" baseline="-25000" dirty="0">
                <a:solidFill>
                  <a:srgbClr val="333333"/>
                </a:solidFill>
                <a:effectLst/>
              </a:rPr>
              <a:t>2</a:t>
            </a:r>
            <a:r>
              <a:rPr lang="fi-FI" sz="1600" b="0" i="0" dirty="0">
                <a:solidFill>
                  <a:srgbClr val="333333"/>
                </a:solidFill>
                <a:effectLst/>
              </a:rPr>
              <a:t>CO</a:t>
            </a:r>
            <a:r>
              <a:rPr lang="fi-FI" sz="1600" b="0" i="0" baseline="-25000" dirty="0">
                <a:solidFill>
                  <a:srgbClr val="333333"/>
                </a:solidFill>
                <a:effectLst/>
              </a:rPr>
              <a:t>3</a:t>
            </a:r>
            <a:r>
              <a:rPr lang="fi-FI" sz="1600" b="0" i="0" dirty="0">
                <a:solidFill>
                  <a:srgbClr val="333333"/>
                </a:solidFill>
                <a:effectLst/>
              </a:rPr>
              <a:t>-molekyylejä &gt;  H</a:t>
            </a:r>
            <a:r>
              <a:rPr lang="fi-FI" sz="1600" b="0" i="0" baseline="-25000" dirty="0">
                <a:solidFill>
                  <a:srgbClr val="333333"/>
                </a:solidFill>
                <a:effectLst/>
              </a:rPr>
              <a:t>2</a:t>
            </a:r>
            <a:r>
              <a:rPr lang="fi-FI" sz="1600" b="0" i="0" dirty="0">
                <a:solidFill>
                  <a:srgbClr val="333333"/>
                </a:solidFill>
                <a:effectLst/>
              </a:rPr>
              <a:t>CO</a:t>
            </a:r>
            <a:r>
              <a:rPr lang="fi-FI" sz="1600" b="0" i="0" baseline="-25000" dirty="0">
                <a:solidFill>
                  <a:srgbClr val="333333"/>
                </a:solidFill>
                <a:effectLst/>
              </a:rPr>
              <a:t>3</a:t>
            </a:r>
            <a:r>
              <a:rPr lang="fi-FI" sz="1600" b="0" i="0" dirty="0">
                <a:solidFill>
                  <a:srgbClr val="333333"/>
                </a:solidFill>
                <a:effectLst/>
              </a:rPr>
              <a:t> irrotetaan H</a:t>
            </a:r>
            <a:r>
              <a:rPr lang="fi-FI" sz="1600" b="0" i="0" baseline="30000" dirty="0">
                <a:solidFill>
                  <a:srgbClr val="333333"/>
                </a:solidFill>
                <a:effectLst/>
              </a:rPr>
              <a:t>+</a:t>
            </a:r>
            <a:r>
              <a:rPr lang="fi-FI" sz="1600" b="0" i="0" dirty="0">
                <a:solidFill>
                  <a:srgbClr val="333333"/>
                </a:solidFill>
                <a:effectLst/>
              </a:rPr>
              <a:t>-ioni (H</a:t>
            </a:r>
            <a:r>
              <a:rPr lang="fi-FI" sz="1600" b="0" i="0" baseline="30000" dirty="0">
                <a:solidFill>
                  <a:srgbClr val="333333"/>
                </a:solidFill>
                <a:effectLst/>
              </a:rPr>
              <a:t>+</a:t>
            </a:r>
            <a:r>
              <a:rPr lang="fi-FI" sz="1600" b="0" i="0" dirty="0">
                <a:solidFill>
                  <a:srgbClr val="333333"/>
                </a:solidFill>
                <a:effectLst/>
              </a:rPr>
              <a:t> + HCO</a:t>
            </a:r>
            <a:r>
              <a:rPr lang="fi-FI" sz="1600" b="0" i="0" baseline="-25000" dirty="0">
                <a:solidFill>
                  <a:srgbClr val="333333"/>
                </a:solidFill>
                <a:effectLst/>
              </a:rPr>
              <a:t>3</a:t>
            </a:r>
            <a:r>
              <a:rPr lang="fi-FI" sz="1600" b="0" i="0" dirty="0">
                <a:solidFill>
                  <a:srgbClr val="333333"/>
                </a:solidFill>
                <a:effectLst/>
              </a:rPr>
              <a:t>-) &gt; HCO</a:t>
            </a:r>
            <a:r>
              <a:rPr lang="fi-FI" sz="1600" b="0" i="0" baseline="-25000" dirty="0">
                <a:solidFill>
                  <a:srgbClr val="333333"/>
                </a:solidFill>
                <a:effectLst/>
              </a:rPr>
              <a:t>3</a:t>
            </a:r>
            <a:r>
              <a:rPr lang="fi-FI" sz="1600" b="0" i="0" baseline="30000" dirty="0">
                <a:solidFill>
                  <a:srgbClr val="333333"/>
                </a:solidFill>
                <a:effectLst/>
              </a:rPr>
              <a:t>-</a:t>
            </a:r>
            <a:r>
              <a:rPr lang="fi-FI" sz="1600" b="0" i="0" dirty="0">
                <a:solidFill>
                  <a:srgbClr val="333333"/>
                </a:solidFill>
                <a:effectLst/>
              </a:rPr>
              <a:t> saadaan munuaisen kudosnesteeseen &gt; verenkiertoon. </a:t>
            </a:r>
          </a:p>
          <a:p>
            <a:pPr lvl="1"/>
            <a:r>
              <a:rPr lang="fi-FI" sz="1600" dirty="0">
                <a:solidFill>
                  <a:srgbClr val="333333"/>
                </a:solidFill>
              </a:rPr>
              <a:t>Solujen </a:t>
            </a:r>
            <a:r>
              <a:rPr lang="fi-FI" sz="1600" b="0" i="0" dirty="0">
                <a:solidFill>
                  <a:srgbClr val="333333"/>
                </a:solidFill>
                <a:effectLst/>
              </a:rPr>
              <a:t>sisälle kertyy H</a:t>
            </a:r>
            <a:r>
              <a:rPr lang="fi-FI" sz="1600" b="0" i="0" baseline="30000" dirty="0">
                <a:solidFill>
                  <a:srgbClr val="333333"/>
                </a:solidFill>
                <a:effectLst/>
              </a:rPr>
              <a:t>+</a:t>
            </a:r>
            <a:r>
              <a:rPr lang="fi-FI" sz="1600" b="0" i="0" dirty="0">
                <a:solidFill>
                  <a:srgbClr val="333333"/>
                </a:solidFill>
                <a:effectLst/>
              </a:rPr>
              <a:t>-ioneja &gt; Na</a:t>
            </a:r>
            <a:r>
              <a:rPr lang="fi-FI" sz="1600" b="0" i="0" baseline="30000" dirty="0">
                <a:solidFill>
                  <a:srgbClr val="333333"/>
                </a:solidFill>
                <a:effectLst/>
              </a:rPr>
              <a:t>+</a:t>
            </a:r>
            <a:r>
              <a:rPr lang="fi-FI" sz="1600" b="0" i="0" dirty="0">
                <a:solidFill>
                  <a:srgbClr val="333333"/>
                </a:solidFill>
                <a:effectLst/>
              </a:rPr>
              <a:t>/H</a:t>
            </a:r>
            <a:r>
              <a:rPr lang="fi-FI" sz="1600" b="0" i="0" baseline="30000" dirty="0">
                <a:solidFill>
                  <a:srgbClr val="333333"/>
                </a:solidFill>
                <a:effectLst/>
              </a:rPr>
              <a:t>+</a:t>
            </a:r>
            <a:r>
              <a:rPr lang="fi-FI" sz="1600" b="0" i="0" dirty="0">
                <a:solidFill>
                  <a:srgbClr val="333333"/>
                </a:solidFill>
                <a:effectLst/>
              </a:rPr>
              <a:t>-antiportilla siirtää suodokseen.</a:t>
            </a:r>
          </a:p>
          <a:p>
            <a:pPr algn="l"/>
            <a:r>
              <a:rPr lang="fi-FI" sz="1600" b="1" i="0" dirty="0" err="1">
                <a:solidFill>
                  <a:srgbClr val="333333"/>
                </a:solidFill>
                <a:effectLst/>
              </a:rPr>
              <a:t>Alkaloosi</a:t>
            </a:r>
            <a:r>
              <a:rPr lang="fi-FI" sz="1600" b="1" i="0" dirty="0">
                <a:solidFill>
                  <a:srgbClr val="333333"/>
                </a:solidFill>
                <a:effectLst/>
              </a:rPr>
              <a:t>: </a:t>
            </a:r>
            <a:r>
              <a:rPr lang="fi-FI" sz="1600" b="0" i="0" dirty="0">
                <a:solidFill>
                  <a:srgbClr val="333333"/>
                </a:solidFill>
                <a:effectLst/>
              </a:rPr>
              <a:t>suodokseen kertyy vähemmän H</a:t>
            </a:r>
            <a:r>
              <a:rPr lang="fi-FI" sz="1600" b="0" i="0" baseline="30000" dirty="0">
                <a:solidFill>
                  <a:srgbClr val="333333"/>
                </a:solidFill>
                <a:effectLst/>
              </a:rPr>
              <a:t>+</a:t>
            </a:r>
            <a:r>
              <a:rPr lang="fi-FI" sz="1600" b="0" i="0" dirty="0">
                <a:solidFill>
                  <a:srgbClr val="333333"/>
                </a:solidFill>
                <a:effectLst/>
              </a:rPr>
              <a:t>-ioneja &gt; HCO</a:t>
            </a:r>
            <a:r>
              <a:rPr lang="fi-FI" sz="1600" b="0" i="0" baseline="-25000" dirty="0">
                <a:solidFill>
                  <a:srgbClr val="333333"/>
                </a:solidFill>
                <a:effectLst/>
              </a:rPr>
              <a:t>3</a:t>
            </a:r>
            <a:r>
              <a:rPr lang="fi-FI" sz="1600" b="0" i="0" baseline="30000" dirty="0">
                <a:solidFill>
                  <a:srgbClr val="333333"/>
                </a:solidFill>
                <a:effectLst/>
              </a:rPr>
              <a:t>-</a:t>
            </a:r>
            <a:r>
              <a:rPr lang="fi-FI" sz="1600" b="0" i="0" dirty="0">
                <a:solidFill>
                  <a:srgbClr val="333333"/>
                </a:solidFill>
                <a:effectLst/>
              </a:rPr>
              <a:t> -ionien takaisinotto jää vähäisemmäksi &gt; </a:t>
            </a:r>
            <a:r>
              <a:rPr lang="fi-FI" sz="1600" b="0" i="0" dirty="0" err="1">
                <a:solidFill>
                  <a:srgbClr val="333333"/>
                </a:solidFill>
                <a:effectLst/>
              </a:rPr>
              <a:t>alkaloosi</a:t>
            </a:r>
            <a:r>
              <a:rPr lang="fi-FI" sz="1600" b="0" i="0" dirty="0">
                <a:solidFill>
                  <a:srgbClr val="333333"/>
                </a:solidFill>
                <a:effectLst/>
              </a:rPr>
              <a:t> kompensoituu normaaliksi.</a:t>
            </a:r>
          </a:p>
          <a:p>
            <a:pPr algn="l"/>
            <a:r>
              <a:rPr lang="fi-FI" sz="1600" b="1" i="0" dirty="0">
                <a:solidFill>
                  <a:srgbClr val="333333"/>
                </a:solidFill>
                <a:effectLst/>
              </a:rPr>
              <a:t>Asidoosi: </a:t>
            </a:r>
            <a:r>
              <a:rPr lang="fi-FI" sz="1600" i="0" dirty="0">
                <a:solidFill>
                  <a:srgbClr val="333333"/>
                </a:solidFill>
                <a:effectLst/>
              </a:rPr>
              <a:t>munuaisen </a:t>
            </a:r>
            <a:r>
              <a:rPr lang="fi-FI" sz="1600" i="0" dirty="0" err="1">
                <a:solidFill>
                  <a:srgbClr val="333333"/>
                </a:solidFill>
                <a:effectLst/>
              </a:rPr>
              <a:t>tubulukset</a:t>
            </a:r>
            <a:r>
              <a:rPr lang="fi-FI" sz="1600" b="0" i="0" dirty="0">
                <a:solidFill>
                  <a:srgbClr val="333333"/>
                </a:solidFill>
                <a:effectLst/>
              </a:rPr>
              <a:t> tuottavat ylimäärän HCO</a:t>
            </a:r>
            <a:r>
              <a:rPr lang="fi-FI" sz="1600" b="0" i="0" baseline="-25000" dirty="0">
                <a:solidFill>
                  <a:srgbClr val="333333"/>
                </a:solidFill>
                <a:effectLst/>
              </a:rPr>
              <a:t>3</a:t>
            </a:r>
            <a:r>
              <a:rPr lang="fi-FI" sz="1600" b="0" i="0" baseline="30000" dirty="0">
                <a:solidFill>
                  <a:srgbClr val="333333"/>
                </a:solidFill>
                <a:effectLst/>
              </a:rPr>
              <a:t>-</a:t>
            </a:r>
            <a:r>
              <a:rPr lang="fi-FI" sz="1600" b="0" i="0" dirty="0">
                <a:solidFill>
                  <a:srgbClr val="333333"/>
                </a:solidFill>
                <a:effectLst/>
              </a:rPr>
              <a:t> -ioneja (</a:t>
            </a:r>
            <a:r>
              <a:rPr lang="fi-FI" sz="1600" b="0" i="0" dirty="0" err="1">
                <a:solidFill>
                  <a:srgbClr val="333333"/>
                </a:solidFill>
                <a:effectLst/>
              </a:rPr>
              <a:t>glutamiini</a:t>
            </a:r>
            <a:r>
              <a:rPr lang="fi-FI" sz="1600" b="0" i="0" dirty="0">
                <a:solidFill>
                  <a:srgbClr val="333333"/>
                </a:solidFill>
                <a:effectLst/>
              </a:rPr>
              <a:t>-aminohappoaineenvaihdunnalla &gt; lisää HCO</a:t>
            </a:r>
            <a:r>
              <a:rPr lang="fi-FI" sz="1600" b="0" i="0" baseline="-25000" dirty="0">
                <a:solidFill>
                  <a:srgbClr val="333333"/>
                </a:solidFill>
                <a:effectLst/>
              </a:rPr>
              <a:t>3</a:t>
            </a:r>
            <a:r>
              <a:rPr lang="fi-FI" sz="1600" b="0" i="0" baseline="30000" dirty="0">
                <a:solidFill>
                  <a:srgbClr val="333333"/>
                </a:solidFill>
                <a:effectLst/>
              </a:rPr>
              <a:t>-</a:t>
            </a:r>
            <a:r>
              <a:rPr lang="fi-FI" sz="1600" b="0" i="0" dirty="0">
                <a:solidFill>
                  <a:srgbClr val="333333"/>
                </a:solidFill>
                <a:effectLst/>
              </a:rPr>
              <a:t> -ioneja sitomaan liialliset H</a:t>
            </a:r>
            <a:r>
              <a:rPr lang="fi-FI" sz="1600" b="0" i="0" baseline="30000" dirty="0">
                <a:solidFill>
                  <a:srgbClr val="333333"/>
                </a:solidFill>
                <a:effectLst/>
              </a:rPr>
              <a:t>+</a:t>
            </a:r>
            <a:r>
              <a:rPr lang="fi-FI" sz="1600" b="0" i="0" dirty="0">
                <a:solidFill>
                  <a:srgbClr val="333333"/>
                </a:solidFill>
                <a:effectLst/>
              </a:rPr>
              <a:t>-ionit &gt; puskuroidaan laskenutta pH:ta.</a:t>
            </a:r>
          </a:p>
          <a:p>
            <a:pPr algn="l"/>
            <a:r>
              <a:rPr lang="fi-FI" sz="1600" b="1" i="0" dirty="0">
                <a:solidFill>
                  <a:srgbClr val="333333"/>
                </a:solidFill>
                <a:effectLst/>
              </a:rPr>
              <a:t>Virtsan pH:n puskurointi: </a:t>
            </a:r>
          </a:p>
          <a:p>
            <a:pPr lvl="1"/>
            <a:r>
              <a:rPr lang="fi-FI" sz="1600" b="0" i="0" dirty="0">
                <a:solidFill>
                  <a:srgbClr val="333333"/>
                </a:solidFill>
                <a:effectLst/>
              </a:rPr>
              <a:t>Asidoosissa virtsan pH laskee alle 5.5; </a:t>
            </a:r>
            <a:r>
              <a:rPr lang="fi-FI" sz="1600" b="0" i="0" dirty="0" err="1">
                <a:solidFill>
                  <a:srgbClr val="333333"/>
                </a:solidFill>
                <a:effectLst/>
              </a:rPr>
              <a:t>Nefronit</a:t>
            </a:r>
            <a:r>
              <a:rPr lang="fi-FI" sz="1600" b="0" i="0" dirty="0">
                <a:solidFill>
                  <a:srgbClr val="333333"/>
                </a:solidFill>
                <a:effectLst/>
              </a:rPr>
              <a:t> eivät pysty säätelemään pH:ta alle 4.5:n &gt; virtsan pH:ta puskuroitava.</a:t>
            </a:r>
          </a:p>
          <a:p>
            <a:pPr lvl="1"/>
            <a:r>
              <a:rPr lang="fi-FI" sz="1600" b="0" i="0" dirty="0">
                <a:solidFill>
                  <a:srgbClr val="333333"/>
                </a:solidFill>
                <a:effectLst/>
              </a:rPr>
              <a:t>Virtsan puskurit: NH</a:t>
            </a:r>
            <a:r>
              <a:rPr lang="fi-FI" sz="1600" b="0" i="0" baseline="-25000" dirty="0">
                <a:solidFill>
                  <a:srgbClr val="333333"/>
                </a:solidFill>
                <a:effectLst/>
              </a:rPr>
              <a:t>3</a:t>
            </a:r>
            <a:r>
              <a:rPr lang="fi-FI" sz="1600" b="0" i="0" dirty="0">
                <a:solidFill>
                  <a:srgbClr val="333333"/>
                </a:solidFill>
                <a:effectLst/>
              </a:rPr>
              <a:t> + H</a:t>
            </a:r>
            <a:r>
              <a:rPr lang="fi-FI" sz="1600" b="0" i="0" baseline="30000" dirty="0">
                <a:solidFill>
                  <a:srgbClr val="333333"/>
                </a:solidFill>
                <a:effectLst/>
              </a:rPr>
              <a:t>+</a:t>
            </a:r>
            <a:r>
              <a:rPr lang="fi-FI" sz="1600" b="0" i="0" dirty="0">
                <a:solidFill>
                  <a:srgbClr val="333333"/>
                </a:solidFill>
                <a:effectLst/>
              </a:rPr>
              <a:t> → NH</a:t>
            </a:r>
            <a:r>
              <a:rPr lang="fi-FI" sz="1600" b="0" i="0" baseline="-25000" dirty="0">
                <a:solidFill>
                  <a:srgbClr val="333333"/>
                </a:solidFill>
                <a:effectLst/>
              </a:rPr>
              <a:t>4</a:t>
            </a:r>
            <a:r>
              <a:rPr lang="fi-FI" sz="1600" b="0" i="0" baseline="30000" dirty="0">
                <a:solidFill>
                  <a:srgbClr val="333333"/>
                </a:solidFill>
                <a:effectLst/>
              </a:rPr>
              <a:t>+</a:t>
            </a:r>
            <a:r>
              <a:rPr lang="fi-FI" sz="1600" b="0" i="0" dirty="0">
                <a:solidFill>
                  <a:srgbClr val="333333"/>
                </a:solidFill>
                <a:effectLst/>
              </a:rPr>
              <a:t> ; HPO</a:t>
            </a:r>
            <a:r>
              <a:rPr lang="fi-FI" sz="1600" b="0" i="0" baseline="-25000" dirty="0">
                <a:solidFill>
                  <a:srgbClr val="333333"/>
                </a:solidFill>
                <a:effectLst/>
              </a:rPr>
              <a:t>4</a:t>
            </a:r>
            <a:r>
              <a:rPr lang="fi-FI" sz="1600" b="0" i="0" baseline="30000" dirty="0">
                <a:solidFill>
                  <a:srgbClr val="333333"/>
                </a:solidFill>
                <a:effectLst/>
              </a:rPr>
              <a:t>2 </a:t>
            </a:r>
            <a:r>
              <a:rPr lang="fi-FI" sz="1600" dirty="0">
                <a:solidFill>
                  <a:srgbClr val="333333"/>
                </a:solidFill>
              </a:rPr>
              <a:t>+ H</a:t>
            </a:r>
            <a:r>
              <a:rPr lang="fi-FI" sz="1600" baseline="30000" dirty="0">
                <a:solidFill>
                  <a:srgbClr val="333333"/>
                </a:solidFill>
              </a:rPr>
              <a:t>+ </a:t>
            </a:r>
            <a:r>
              <a:rPr lang="fi-FI" sz="1600" b="0" i="0" dirty="0">
                <a:solidFill>
                  <a:srgbClr val="333333"/>
                </a:solidFill>
                <a:effectLst/>
              </a:rPr>
              <a:t>→  H</a:t>
            </a:r>
            <a:r>
              <a:rPr lang="fi-FI" sz="1600" b="0" i="0" baseline="-25000" dirty="0">
                <a:solidFill>
                  <a:srgbClr val="333333"/>
                </a:solidFill>
                <a:effectLst/>
              </a:rPr>
              <a:t>2</a:t>
            </a:r>
            <a:r>
              <a:rPr lang="fi-FI" sz="1600" b="0" i="0" dirty="0">
                <a:solidFill>
                  <a:srgbClr val="333333"/>
                </a:solidFill>
                <a:effectLst/>
              </a:rPr>
              <a:t>PO</a:t>
            </a:r>
            <a:r>
              <a:rPr lang="fi-FI" sz="1600" b="0" i="0" baseline="-25000" dirty="0">
                <a:solidFill>
                  <a:srgbClr val="333333"/>
                </a:solidFill>
                <a:effectLst/>
              </a:rPr>
              <a:t>4</a:t>
            </a:r>
            <a:r>
              <a:rPr lang="fi-FI" sz="1600" b="0" i="0" baseline="30000" dirty="0">
                <a:solidFill>
                  <a:srgbClr val="333333"/>
                </a:solidFill>
                <a:effectLst/>
              </a:rPr>
              <a:t>-</a:t>
            </a:r>
            <a:endParaRPr lang="fi-FI" sz="1600" baseline="30000" dirty="0"/>
          </a:p>
        </p:txBody>
      </p:sp>
    </p:spTree>
    <p:extLst>
      <p:ext uri="{BB962C8B-B14F-4D97-AF65-F5344CB8AC3E}">
        <p14:creationId xmlns:p14="http://schemas.microsoft.com/office/powerpoint/2010/main" val="192781202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Vuorovärinen">
  <a:themeElements>
    <a:clrScheme name="Vuorovärinen">
      <a:dk1>
        <a:srgbClr val="2C2C2C"/>
      </a:dk1>
      <a:lt1>
        <a:srgbClr val="FFFFFF"/>
      </a:lt1>
      <a:dk2>
        <a:srgbClr val="099BDD"/>
      </a:dk2>
      <a:lt2>
        <a:srgbClr val="F2F2F2"/>
      </a:lt2>
      <a:accent1>
        <a:srgbClr val="FFC000"/>
      </a:accent1>
      <a:accent2>
        <a:srgbClr val="A5D028"/>
      </a:accent2>
      <a:accent3>
        <a:srgbClr val="08CC78"/>
      </a:accent3>
      <a:accent4>
        <a:srgbClr val="F24099"/>
      </a:accent4>
      <a:accent5>
        <a:srgbClr val="828288"/>
      </a:accent5>
      <a:accent6>
        <a:srgbClr val="F56617"/>
      </a:accent6>
      <a:hlink>
        <a:srgbClr val="005DBA"/>
      </a:hlink>
      <a:folHlink>
        <a:srgbClr val="6C606A"/>
      </a:folHlink>
    </a:clrScheme>
    <a:fontScheme name="Vuorovärinen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Vuorovärinen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120000"/>
                <a:lumMod val="107000"/>
              </a:schemeClr>
            </a:gs>
            <a:gs pos="50000">
              <a:schemeClr val="phClr">
                <a:tint val="70000"/>
                <a:satMod val="124000"/>
                <a:lumMod val="103000"/>
              </a:schemeClr>
            </a:gs>
            <a:gs pos="100000">
              <a:schemeClr val="phClr">
                <a:tint val="85000"/>
                <a:satMod val="12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5000"/>
                <a:shade val="98000"/>
                <a:satMod val="110000"/>
                <a:lumMod val="103000"/>
              </a:schemeClr>
            </a:gs>
            <a:gs pos="50000">
              <a:schemeClr val="phClr">
                <a:shade val="85000"/>
                <a:satMod val="105000"/>
                <a:lumMod val="100000"/>
              </a:schemeClr>
            </a:gs>
            <a:gs pos="100000">
              <a:schemeClr val="phClr">
                <a:shade val="60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5875" dir="5400000" algn="ctr" rotWithShape="0">
              <a:srgbClr val="000000">
                <a:alpha val="68000"/>
              </a:srgbClr>
            </a:outerShdw>
          </a:effectLst>
        </a:effectStyle>
        <a:effectStyle>
          <a:effectLst>
            <a:outerShdw blurRad="88900" dist="2794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/>
              <a:schemeClr val="phClr">
                <a:shade val="91000"/>
                <a:satMod val="105000"/>
              </a:schemeClr>
            </a:duotone>
          </a:blip>
          <a:tile tx="0" ty="0" sx="100000" sy="100000" flip="none" algn="tl"/>
        </a:blipFill>
        <a:gradFill rotWithShape="1">
          <a:gsLst>
            <a:gs pos="0">
              <a:schemeClr val="phClr">
                <a:tint val="100000"/>
                <a:shade val="0"/>
                <a:satMod val="100000"/>
              </a:schemeClr>
            </a:gs>
            <a:gs pos="100000">
              <a:schemeClr val="phClr">
                <a:shade val="100000"/>
                <a:satMod val="10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nded" id="{98DFF888-2449-4D28-977C-6306C017633E}" vid="{9792607F-9579-4224-82FF-9C88C3E1E53D}"/>
    </a:ext>
  </a:extLst>
</a:theme>
</file>

<file path=ppt/theme/theme2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TM03090430[[fn=Vuorovärinen]]</Template>
  <TotalTime>704</TotalTime>
  <Words>961</Words>
  <Application>Microsoft Office PowerPoint</Application>
  <PresentationFormat>Laajakuva</PresentationFormat>
  <Paragraphs>78</Paragraphs>
  <Slides>8</Slides>
  <Notes>1</Notes>
  <HiddenSlides>0</HiddenSlides>
  <MMClips>0</MMClips>
  <ScaleCrop>false</ScaleCrop>
  <HeadingPairs>
    <vt:vector size="6" baseType="variant">
      <vt:variant>
        <vt:lpstr>Käytetyt fontit</vt:lpstr>
      </vt:variant>
      <vt:variant>
        <vt:i4>4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8</vt:i4>
      </vt:variant>
    </vt:vector>
  </HeadingPairs>
  <TitlesOfParts>
    <vt:vector size="13" baseType="lpstr">
      <vt:lpstr>Calibri</vt:lpstr>
      <vt:lpstr>Corbel</vt:lpstr>
      <vt:lpstr>Kenyan Coffee Rg</vt:lpstr>
      <vt:lpstr>Wingdings</vt:lpstr>
      <vt:lpstr>Vuorovärinen</vt:lpstr>
      <vt:lpstr>PowerPoint-esitys</vt:lpstr>
      <vt:lpstr> LUKU 20      HAPPOEMÄS-TASAPAINON SÄÄTELYN FYSIOLOGIAA</vt:lpstr>
      <vt:lpstr>20.1 Veren pH</vt:lpstr>
      <vt:lpstr>20.2 Happo-emästasapainoon liittyvät periaatteet</vt:lpstr>
      <vt:lpstr>20.3 Puskurit ja happo-emästasapaino</vt:lpstr>
      <vt:lpstr>20.4 Hengitys ja happoemästasapaino</vt:lpstr>
      <vt:lpstr>20.4 Hengitys ja happoemästasapaino</vt:lpstr>
      <vt:lpstr>20.5 Munuaiset ja happoemästasapaino</vt:lpstr>
    </vt:vector>
  </TitlesOfParts>
  <Company>Laurea University of Applied Sciences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LUKU 1     FYSIOLOGIAN PERUSTEET</dc:title>
  <dc:creator>Tapani Risto</dc:creator>
  <cp:lastModifiedBy>Tapani Risto</cp:lastModifiedBy>
  <cp:revision>9</cp:revision>
  <dcterms:created xsi:type="dcterms:W3CDTF">2023-12-03T10:52:05Z</dcterms:created>
  <dcterms:modified xsi:type="dcterms:W3CDTF">2024-04-16T09:20:01Z</dcterms:modified>
</cp:coreProperties>
</file>