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B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FC89FC-53BB-4C98-AB56-EEED309B4FD5}" v="6" dt="2024-02-09T14:15:22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9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68FC89FC-53BB-4C98-AB56-EEED309B4FD5}"/>
    <pc:docChg chg="custSel addSld modSld">
      <pc:chgData name="Tapani Risto" userId="976c6936-ee02-4032-8c0b-9c911f48e023" providerId="ADAL" clId="{68FC89FC-53BB-4C98-AB56-EEED309B4FD5}" dt="2024-02-09T14:15:47.372" v="176" actId="113"/>
      <pc:docMkLst>
        <pc:docMk/>
      </pc:docMkLst>
      <pc:sldChg chg="addSp delSp modSp mod">
        <pc:chgData name="Tapani Risto" userId="976c6936-ee02-4032-8c0b-9c911f48e023" providerId="ADAL" clId="{68FC89FC-53BB-4C98-AB56-EEED309B4FD5}" dt="2024-02-09T14:07:45.493" v="16" actId="1076"/>
        <pc:sldMkLst>
          <pc:docMk/>
          <pc:sldMk cId="352050562" sldId="285"/>
        </pc:sldMkLst>
        <pc:spChg chg="del">
          <ac:chgData name="Tapani Risto" userId="976c6936-ee02-4032-8c0b-9c911f48e023" providerId="ADAL" clId="{68FC89FC-53BB-4C98-AB56-EEED309B4FD5}" dt="2024-02-09T14:02:27.398" v="0" actId="21"/>
          <ac:spMkLst>
            <pc:docMk/>
            <pc:sldMk cId="352050562" sldId="285"/>
            <ac:spMk id="4" creationId="{76C72B20-5CC9-DF56-E2D4-D42D017BCD2C}"/>
          </ac:spMkLst>
        </pc:spChg>
        <pc:spChg chg="mod">
          <ac:chgData name="Tapani Risto" userId="976c6936-ee02-4032-8c0b-9c911f48e023" providerId="ADAL" clId="{68FC89FC-53BB-4C98-AB56-EEED309B4FD5}" dt="2024-02-09T14:07:41.073" v="15" actId="1076"/>
          <ac:spMkLst>
            <pc:docMk/>
            <pc:sldMk cId="352050562" sldId="285"/>
            <ac:spMk id="5" creationId="{FA1C5C7C-F4AA-F666-1FCA-B762425748F0}"/>
          </ac:spMkLst>
        </pc:spChg>
        <pc:spChg chg="add mod">
          <ac:chgData name="Tapani Risto" userId="976c6936-ee02-4032-8c0b-9c911f48e023" providerId="ADAL" clId="{68FC89FC-53BB-4C98-AB56-EEED309B4FD5}" dt="2024-02-09T14:07:37.347" v="14" actId="14100"/>
          <ac:spMkLst>
            <pc:docMk/>
            <pc:sldMk cId="352050562" sldId="285"/>
            <ac:spMk id="8" creationId="{D0860971-5C43-3A24-6BC1-43FED79BB538}"/>
          </ac:spMkLst>
        </pc:spChg>
        <pc:picChg chg="add mod">
          <ac:chgData name="Tapani Risto" userId="976c6936-ee02-4032-8c0b-9c911f48e023" providerId="ADAL" clId="{68FC89FC-53BB-4C98-AB56-EEED309B4FD5}" dt="2024-02-09T14:07:45.493" v="16" actId="1076"/>
          <ac:picMkLst>
            <pc:docMk/>
            <pc:sldMk cId="352050562" sldId="285"/>
            <ac:picMk id="7" creationId="{93078131-99DC-DC2C-7A33-E81A8CD929F5}"/>
          </ac:picMkLst>
        </pc:picChg>
        <pc:picChg chg="del">
          <ac:chgData name="Tapani Risto" userId="976c6936-ee02-4032-8c0b-9c911f48e023" providerId="ADAL" clId="{68FC89FC-53BB-4C98-AB56-EEED309B4FD5}" dt="2024-02-09T14:02:27.398" v="0" actId="21"/>
          <ac:picMkLst>
            <pc:docMk/>
            <pc:sldMk cId="352050562" sldId="285"/>
            <ac:picMk id="1026" creationId="{A9476475-9E6C-40F5-35AB-66F31B074E99}"/>
          </ac:picMkLst>
        </pc:picChg>
      </pc:sldChg>
      <pc:sldChg chg="addSp modSp new mod modClrScheme chgLayout">
        <pc:chgData name="Tapani Risto" userId="976c6936-ee02-4032-8c0b-9c911f48e023" providerId="ADAL" clId="{68FC89FC-53BB-4C98-AB56-EEED309B4FD5}" dt="2024-02-09T14:15:47.372" v="176" actId="113"/>
        <pc:sldMkLst>
          <pc:docMk/>
          <pc:sldMk cId="782102776" sldId="286"/>
        </pc:sldMkLst>
        <pc:spChg chg="mod ord">
          <ac:chgData name="Tapani Risto" userId="976c6936-ee02-4032-8c0b-9c911f48e023" providerId="ADAL" clId="{68FC89FC-53BB-4C98-AB56-EEED309B4FD5}" dt="2024-02-09T14:13:44.450" v="144" actId="700"/>
          <ac:spMkLst>
            <pc:docMk/>
            <pc:sldMk cId="782102776" sldId="286"/>
            <ac:spMk id="2" creationId="{9AF76C74-69DD-C75A-F6A7-C4A59749FD5E}"/>
          </ac:spMkLst>
        </pc:spChg>
        <pc:spChg chg="mod ord">
          <ac:chgData name="Tapani Risto" userId="976c6936-ee02-4032-8c0b-9c911f48e023" providerId="ADAL" clId="{68FC89FC-53BB-4C98-AB56-EEED309B4FD5}" dt="2024-02-09T14:15:16.977" v="170" actId="113"/>
          <ac:spMkLst>
            <pc:docMk/>
            <pc:sldMk cId="782102776" sldId="286"/>
            <ac:spMk id="3" creationId="{92FA4BC1-7C7F-78AD-CBC4-94CC7BF0ACC0}"/>
          </ac:spMkLst>
        </pc:spChg>
        <pc:spChg chg="add mod ord">
          <ac:chgData name="Tapani Risto" userId="976c6936-ee02-4032-8c0b-9c911f48e023" providerId="ADAL" clId="{68FC89FC-53BB-4C98-AB56-EEED309B4FD5}" dt="2024-02-09T14:15:43.524" v="175" actId="113"/>
          <ac:spMkLst>
            <pc:docMk/>
            <pc:sldMk cId="782102776" sldId="286"/>
            <ac:spMk id="4" creationId="{30230FA6-F6F1-E779-7D48-476448EAB7DD}"/>
          </ac:spMkLst>
        </pc:spChg>
        <pc:spChg chg="add mod ord">
          <ac:chgData name="Tapani Risto" userId="976c6936-ee02-4032-8c0b-9c911f48e023" providerId="ADAL" clId="{68FC89FC-53BB-4C98-AB56-EEED309B4FD5}" dt="2024-02-09T14:15:47.372" v="176" actId="113"/>
          <ac:spMkLst>
            <pc:docMk/>
            <pc:sldMk cId="782102776" sldId="286"/>
            <ac:spMk id="5" creationId="{A08C878A-59BF-ACEA-0460-90F9EBA0719F}"/>
          </ac:spMkLst>
        </pc:spChg>
        <pc:spChg chg="add mod ord">
          <ac:chgData name="Tapani Risto" userId="976c6936-ee02-4032-8c0b-9c911f48e023" providerId="ADAL" clId="{68FC89FC-53BB-4C98-AB56-EEED309B4FD5}" dt="2024-02-09T14:15:30.130" v="174" actId="113"/>
          <ac:spMkLst>
            <pc:docMk/>
            <pc:sldMk cId="782102776" sldId="286"/>
            <ac:spMk id="6" creationId="{FF9AD3C1-2F28-6A6C-7BC5-47F16992DC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9.2.2024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6DC9-25DB-4EAC-9F0E-A2632EEB48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9.2.2024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9.2.2024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9.2.2024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9.2.2024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9.2.2024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9.2.2024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9.2.2024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9.2.2024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9.2.2024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9.2.2024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9.2.2024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9.2.2024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60B631-3752-426B-D196-81E0CE6B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11.3 Aivolisäkkeen hormonitoiminta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6AFEAB-C17E-0FC5-2755-9835CF56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88" y="2049368"/>
            <a:ext cx="6485142" cy="4206240"/>
          </a:xfrm>
        </p:spPr>
        <p:txBody>
          <a:bodyPr>
            <a:normAutofit/>
          </a:bodyPr>
          <a:lstStyle/>
          <a:p>
            <a:r>
              <a:rPr lang="fi-FI" sz="1800" b="1" i="0" dirty="0">
                <a:solidFill>
                  <a:srgbClr val="333333"/>
                </a:solidFill>
                <a:effectLst/>
              </a:rPr>
              <a:t>Aivolisäke (hypofyysi)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V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äliaivojen alapuolella sijaitseva rauhanen.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Etulohko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adenohypofyysi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)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ja takalohko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(neurohypofyysi)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Neurohypofyysi on osa keskushermostoa.</a:t>
            </a:r>
          </a:p>
          <a:p>
            <a:pPr lvl="1"/>
            <a:r>
              <a:rPr lang="fi-FI" sz="1800" dirty="0" err="1">
                <a:solidFill>
                  <a:srgbClr val="333333"/>
                </a:solidFill>
              </a:rPr>
              <a:t>A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denohypofyysin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solujen hormonieritystä säädellään hypotalamuksen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liberiineillä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statiineilla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377031C-C201-45ED-B319-AD2F2F3E9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354" y="2252509"/>
            <a:ext cx="4776185" cy="268610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E182D36-C6A1-5293-CC49-1D52E85FE5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2" b="3899"/>
          <a:stretch/>
        </p:blipFill>
        <p:spPr>
          <a:xfrm>
            <a:off x="838934" y="4111018"/>
            <a:ext cx="4478790" cy="254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3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60B631-3752-426B-D196-81E0CE6B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11.3 Aivolisäkkeen hormonitoiminta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6AFEAB-C17E-0FC5-2755-9835CF56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99" y="1978347"/>
            <a:ext cx="6069107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Aivolisäkkeen etulohkon hormonit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tropiineja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=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erityksellä säädellään kohde-elimen kasvua).</a:t>
            </a:r>
          </a:p>
          <a:p>
            <a:pPr algn="l"/>
            <a:r>
              <a:rPr lang="fi-FI" sz="1800" i="0" dirty="0">
                <a:solidFill>
                  <a:srgbClr val="333333"/>
                </a:solidFill>
                <a:effectLst/>
              </a:rPr>
              <a:t>Säätely</a:t>
            </a:r>
            <a:r>
              <a:rPr lang="fi-FI" sz="1800" dirty="0">
                <a:solidFill>
                  <a:srgbClr val="333333"/>
                </a:solidFill>
              </a:rPr>
              <a:t> hypotalamuksen </a:t>
            </a:r>
            <a:r>
              <a:rPr lang="fi-FI" sz="1800" dirty="0" err="1">
                <a:solidFill>
                  <a:srgbClr val="333333"/>
                </a:solidFill>
              </a:rPr>
              <a:t>liberiineillä</a:t>
            </a:r>
            <a:r>
              <a:rPr lang="fi-FI" sz="1800" dirty="0">
                <a:solidFill>
                  <a:srgbClr val="333333"/>
                </a:solidFill>
              </a:rPr>
              <a:t> (-RH) ja </a:t>
            </a:r>
            <a:r>
              <a:rPr lang="fi-FI" sz="1800" dirty="0" err="1">
                <a:solidFill>
                  <a:srgbClr val="333333"/>
                </a:solidFill>
              </a:rPr>
              <a:t>statiineilla</a:t>
            </a:r>
            <a:r>
              <a:rPr lang="fi-FI" sz="1800" dirty="0">
                <a:solidFill>
                  <a:srgbClr val="333333"/>
                </a:solidFill>
              </a:rPr>
              <a:t> (-IH)</a:t>
            </a:r>
            <a:endParaRPr lang="fi-FI" sz="180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1. Kasvuhormoni (GH,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somatotropiini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). </a:t>
            </a:r>
            <a:r>
              <a:rPr lang="fi-FI" sz="1800" dirty="0">
                <a:solidFill>
                  <a:srgbClr val="333333"/>
                </a:solidFill>
              </a:rPr>
              <a:t>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distää kudosten ja elinten yleistä kasvua. 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2. Kilpirauhasta stimuloiva hormoni (TSH,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tyreotropiini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). 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Kilpirauhasen hormoni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eritys (T4, T3).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3.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Adrenokortikotrooppinen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hormoni (ACTH,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kortikotropiini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). 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Stimuloi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lisämunuaisen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kortisolieritystä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4. Follikkelia stimuloiva hormoni (FSH,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follitropiini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).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Stimuloi munasarjojen follikkelien kasvua/ siittiösolujen tuotantoa.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5. Luteinisoiva hormoni (LH,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lutropiini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). 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aa aikaan ovulaation, stimuloi testosteronin erittymistä kiveksistä.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6. Prolaktiini (PRL).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Rintarauhasen maidontuotanto.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7E37739-D9CF-04FE-073A-A97AF30C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750" y="1792936"/>
            <a:ext cx="5744377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7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88BAC6-A6F5-0FE4-2487-7381E6BE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11.3 Aivolisäkkeen hormonitoiminta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EC1807-4FA8-1B61-040F-156A6F769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48" y="2367584"/>
            <a:ext cx="5464211" cy="4206240"/>
          </a:xfrm>
        </p:spPr>
        <p:txBody>
          <a:bodyPr>
            <a:normAutofit/>
          </a:bodyPr>
          <a:lstStyle/>
          <a:p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Aivolisäkkeen takalohkon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hormonit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tuotetaan hypotalamuksen hermosoluissa.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Aivolisäkkeen takalohkon alueella päätejaloissa ADH ja oksitosiini.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Vapautuminen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neuroendokriinisillä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reflekseillä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Esim1. Imettävän äidin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oksitosiinieritys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lisääntyy vauvan imiessä rintaa.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Esim2.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ADH:n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eritys lisääntyy, jos plasman Na</a:t>
            </a:r>
            <a:r>
              <a:rPr lang="fi-FI" sz="18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-pitoisuus suuri tai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ADH:n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eritys vähenee, jos sydämen eteinen venyy liikaa.</a:t>
            </a:r>
          </a:p>
          <a:p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7C6688-E810-C679-B5F5-664195168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750" y="1792936"/>
            <a:ext cx="5744377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5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AF6E10-B3A9-0619-6A42-9FD09857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11.3 Aivolisäkkeen hormonitoiminta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40B1D7-5BCB-35C5-946D-ADF723C8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3" y="2011680"/>
            <a:ext cx="5708342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Etulohkon hormonierityksen säätely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ei hermosolujen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aksoneita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&gt; etulohkon hormonien eritystä säädellään 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liberiineillä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-RH, 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releasing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hormone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ja 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statiineilla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-IH, 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inhibitory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hormone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Kaikkia aivolisäkkeen etulohkon hormoneja ei säädellä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statiineilla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&gt; säätely 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negatiivisen palautesäätelyn </a:t>
            </a:r>
            <a:r>
              <a:rPr lang="fi-FI" sz="16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mekanismilla &gt; </a:t>
            </a:r>
            <a:r>
              <a:rPr lang="fi-FI" sz="160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Liberiinillä</a:t>
            </a:r>
            <a:r>
              <a:rPr lang="fi-FI" sz="16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vapautuminen, mutta pitoisuuden säätely </a:t>
            </a:r>
            <a:r>
              <a:rPr lang="fi-FI" sz="16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pitkällä ja/ tai lyhyellä säätelykehällä.</a:t>
            </a: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Tyreoliberiini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stimuloi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TSH:n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eritystä, ja 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kortikoliberiini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ACTH:n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eritystä ja </a:t>
            </a:r>
            <a:r>
              <a:rPr lang="fi-FI" sz="1600" b="1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go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nadoliberiini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stimuloi molempien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gonadotropiinien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(FSH ja LH) eritystä. Palautesäätelyn alla.</a:t>
            </a:r>
          </a:p>
          <a:p>
            <a:pPr algn="l"/>
            <a:r>
              <a:rPr lang="fi-FI" sz="1600" b="1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S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omatoliberiini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ja 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somatostatiini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säätelevät kasvuhormonin pitoisuutta.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Prolaktiinin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eritystä estetään dopamiinilla. Myös mm. oksitosiini, estrogeeni ja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tyreoliberiini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säätelelvät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prolaktiinin pitoisuutta.</a:t>
            </a:r>
          </a:p>
          <a:p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79EDAE3-84F5-6C6B-5963-63C86DB58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944" y="2011680"/>
            <a:ext cx="4715533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1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7B885C-0E76-4F7C-71AA-C8BA6526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11.4 Lisämunuaisen hormonitoiminta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A3BA84-93CF-4248-E00C-7C467F530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8" y="1994722"/>
            <a:ext cx="7217544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Lisämunuaisen kuoren hormonitoiminta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erittää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kortikosteroideja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(kolesterolijohdannaisia)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1) </a:t>
            </a:r>
            <a:r>
              <a:rPr lang="fi-FI" sz="1800" b="1" dirty="0" err="1">
                <a:solidFill>
                  <a:srgbClr val="333333"/>
                </a:solidFill>
              </a:rPr>
              <a:t>M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ineralokortikoidit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800" i="0" dirty="0" err="1">
                <a:solidFill>
                  <a:srgbClr val="333333"/>
                </a:solidFill>
                <a:effectLst/>
              </a:rPr>
              <a:t>aldosteroni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 vaikuttavin). 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äädellään Na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 ja K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-tasapainoa.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2)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Glukokortikoidit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(kortisoli merkittävin). 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äädellään glukoosin ja muiden orgaanisten molekyylien aineenvaihduntaa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3)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Sukupuolisteroidit. H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eikkoja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androgeenejä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(ml.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dehydroepiandrosteroni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DHEA). Täydentävät sukurauhasten sukupuolihormonien vaikutusta.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Lisämunuaisen ytimen hormonit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Adrenaliini 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ja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noradrenaliini</a:t>
            </a:r>
            <a:r>
              <a:rPr lang="fi-FI" sz="1800" dirty="0">
                <a:solidFill>
                  <a:srgbClr val="333333"/>
                </a:solidFill>
              </a:rPr>
              <a:t> (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4:1-suhteessa)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samankaltaisia vaikutuksia elimistön toimintaan kuin sympaattisella hermostolla &gt; vaikutusaika pidempi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eritys alkaa aina, kun sympaattinen hermosto aktivoituu.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FF5DB7F-36CE-3AC7-4035-3142EF90E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1" t="902" r="1073" b="1561"/>
          <a:stretch/>
        </p:blipFill>
        <p:spPr>
          <a:xfrm>
            <a:off x="7832454" y="1677880"/>
            <a:ext cx="4214544" cy="50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6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DC56A0-0800-7FAD-B762-F2B69E82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11.5 Kilpirauhanen ja lisäkilpirauhaset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223DE-AEF6-62DC-A160-A3B2A8BEC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01" y="2109334"/>
            <a:ext cx="5854829" cy="4206240"/>
          </a:xfrm>
        </p:spPr>
        <p:txBody>
          <a:bodyPr>
            <a:noAutofit/>
          </a:bodyPr>
          <a:lstStyle/>
          <a:p>
            <a:pPr algn="l"/>
            <a:r>
              <a:rPr lang="fi-FI" sz="1800" dirty="0">
                <a:solidFill>
                  <a:srgbClr val="333333"/>
                </a:solidFill>
              </a:rPr>
              <a:t>Kilpirauhasen </a:t>
            </a:r>
            <a:r>
              <a:rPr lang="fi-FI" sz="1800" b="1" dirty="0">
                <a:solidFill>
                  <a:srgbClr val="333333"/>
                </a:solidFill>
              </a:rPr>
              <a:t>t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yroksiini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(T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ja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trijodityroniini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(T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tarvitaan kasvuun ja kehitykseen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säätävät perusaineenvaihdunnan nopeutta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basal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metabolic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rate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BMR). 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L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isäkilpirauhasten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parathormoni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(lisäkilpirauhashormoni)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nostaa plasman  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-pitoisuutta. 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K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ilpirauhasen C-solujen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parafollikulaariset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kalsitoniini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 	vähentää plasman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Ca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2+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-pitoisuutta.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75D1729-9C01-9FD5-FD4B-6D26E9127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303" y="1985047"/>
            <a:ext cx="4583496" cy="474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3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F5F496-F962-6ECE-BA8A-19794911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11.5 Kilpirauhanen ja lisäkilpirauhaset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E41C11-6919-6F10-82E4-6AF8056A7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98" y="2135968"/>
            <a:ext cx="6032382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Kilpirauhashormonien (T</a:t>
            </a:r>
            <a:r>
              <a:rPr lang="fi-FI" sz="1800" b="1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/T</a:t>
            </a:r>
            <a:r>
              <a:rPr lang="fi-FI" sz="1800" b="1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) tuotto ja toiminta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Kilpirauhaseen kerätään jodidia (jodin anioni, I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 &gt; liitetään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tyreoglobuliinin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tyrosiiniin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</a:t>
            </a:r>
            <a:endParaRPr lang="fi-FI" sz="1800" dirty="0">
              <a:solidFill>
                <a:srgbClr val="333333"/>
              </a:solidFill>
            </a:endParaRPr>
          </a:p>
          <a:p>
            <a:pPr lvl="1"/>
            <a:r>
              <a:rPr lang="fi-FI" sz="1800" b="1" i="0" dirty="0" err="1">
                <a:solidFill>
                  <a:srgbClr val="333333"/>
                </a:solidFill>
                <a:effectLst/>
              </a:rPr>
              <a:t>Tyreoglobuliinissa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T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 ja T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-hormonit kulkeutuvat plasmassa.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Kilpirauhasen f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ollikkelin sisällä yhdistetään eri molekyylejä (esim. MIT+DIT = T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ja DIT+DIT = T4), jotka kiinni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tyreoglobuliinissa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800" dirty="0" err="1">
                <a:solidFill>
                  <a:srgbClr val="333333"/>
                </a:solidFill>
              </a:rPr>
              <a:t>T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yreotropiini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(TSH) vapauttaa kyseiset molekyylikokonaisuudet eksosytoosilla verenkiertoon.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Kun vapautuvat </a:t>
            </a:r>
            <a:r>
              <a:rPr lang="fi-FI" sz="1800" dirty="0" err="1">
                <a:solidFill>
                  <a:srgbClr val="333333"/>
                </a:solidFill>
              </a:rPr>
              <a:t>tyreoglobuliinista</a:t>
            </a:r>
            <a:r>
              <a:rPr lang="fi-FI" sz="1800" dirty="0">
                <a:solidFill>
                  <a:srgbClr val="333333"/>
                </a:solidFill>
              </a:rPr>
              <a:t>, niin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soluissa vaikuttavana T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lisää mm. proteiinisynteesiä, edistävät hermoston kypsymistä ja lisäävät soluhengitystä useimmissa soluissa.</a:t>
            </a:r>
            <a:endParaRPr lang="fi-FI" sz="18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60EE507-FB8D-9F75-CF93-27E64B0AD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411" y="2437364"/>
            <a:ext cx="5676299" cy="293850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79602BC3-440A-A838-7C7A-06B92491BB1F}"/>
              </a:ext>
            </a:extLst>
          </p:cNvPr>
          <p:cNvSpPr txBox="1"/>
          <p:nvPr/>
        </p:nvSpPr>
        <p:spPr>
          <a:xfrm>
            <a:off x="6667130" y="5575177"/>
            <a:ext cx="5095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/>
              <a:t>Guyton</a:t>
            </a:r>
            <a:r>
              <a:rPr lang="fi-FI" sz="1200" dirty="0"/>
              <a:t> et.al. 2006. </a:t>
            </a:r>
            <a:r>
              <a:rPr lang="fi-FI" sz="1200" dirty="0" err="1"/>
              <a:t>Medical</a:t>
            </a:r>
            <a:r>
              <a:rPr lang="fi-FI" sz="1200" dirty="0"/>
              <a:t> </a:t>
            </a:r>
            <a:r>
              <a:rPr lang="fi-FI" sz="1200" dirty="0" err="1"/>
              <a:t>physiology</a:t>
            </a:r>
            <a:r>
              <a:rPr lang="fi-FI" sz="1200" dirty="0"/>
              <a:t>. Elsevier</a:t>
            </a:r>
          </a:p>
        </p:txBody>
      </p:sp>
    </p:spTree>
    <p:extLst>
      <p:ext uri="{BB962C8B-B14F-4D97-AF65-F5344CB8AC3E}">
        <p14:creationId xmlns:p14="http://schemas.microsoft.com/office/powerpoint/2010/main" val="2222917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63218F-E8B5-26A5-B760-F1B2BCF8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11.6 Haima ja muut hormoneja erittävät rauhaset sekä elimet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A2597E-4C57-5B84-8FDA-FB3C4350D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6" y="2367584"/>
            <a:ext cx="6027938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Haima</a:t>
            </a:r>
            <a:endParaRPr lang="fi-FI" sz="1800" dirty="0">
              <a:solidFill>
                <a:srgbClr val="333333"/>
              </a:solidFill>
            </a:endParaRP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sekä umpi- (endokriininen) että avorauhanen (eksokriininen).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Haiman endokriininen osa =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Langerhansin saarekkeiden α, β ja δ-solut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α-solut: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glukagoni-eritys &gt; nostaa plasman glukoosipitoisuutta.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β-solut: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insuliini-eritys &gt; laskee plasman glukoosipitoisuutta. </a:t>
            </a:r>
          </a:p>
          <a:p>
            <a:pPr lvl="1"/>
            <a:r>
              <a:rPr lang="fi-FI" sz="1800" b="1" dirty="0">
                <a:solidFill>
                  <a:srgbClr val="333333"/>
                </a:solidFill>
              </a:rPr>
              <a:t>δ-solut: </a:t>
            </a:r>
            <a:r>
              <a:rPr lang="fi-FI" sz="1800" b="1" dirty="0" err="1">
                <a:solidFill>
                  <a:srgbClr val="333333"/>
                </a:solidFill>
              </a:rPr>
              <a:t>s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omatostatiini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eritys &gt; kasvuhormonin eritystä hillitsevä vaikutus.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F8E9D53-8C53-C97E-907A-E07610B4F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653" y="2942504"/>
            <a:ext cx="5349078" cy="363132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D242D33-5831-7B18-F486-22BABDD2F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33" t="6253" b="39136"/>
          <a:stretch/>
        </p:blipFill>
        <p:spPr>
          <a:xfrm>
            <a:off x="9837347" y="1374780"/>
            <a:ext cx="1380379" cy="13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5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0E5C90-1D73-FCAE-E79D-D3A4CF6E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11.6 Haima ja muut hormoneja erittävät rauhaset sekä elimet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AEA57D-004C-C5CE-0FAC-E4B072676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1" y="1985047"/>
            <a:ext cx="7577096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Insuliini: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Ensisijainen plasman glukoosipitoisuutta säätelevä hormoni &gt; erittyminen lisääntyy, kun glukoosipitoisuus lisääntyy.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Insuliini vaikutus: solussa valmiina olevat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glukoositransportterit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(GLUT4)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ohjauvat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solukalvolle &gt; glukoosin avustettu diffuusio nopeuttaa solujen glukoosin saantia &gt; vähentää plasman glukoosipitoisuutta.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Kaikki solut (mm. hermosolut) eivät ole insuliinista riippuvaisia.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Insuliini vaikuttaa ensisijaisesti luustolihas-, maksa- ja rasvasoluihin.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Glukagoni: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ostaa plasman glukoosipitoisuutta &gt; eritystä stimuloi vähäinen glukoosipitoisuus.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Edesauttaa maksasolujen glykogeenin pilkkomisen glukoosiksi 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glykogenolyysi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&gt; 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g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lukoosia verenkiertoon.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Kortisolin kanssa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glukagoni kiihdyttää sokerinuudismuodostusta 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glukoneogeneesi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&gt; 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palsman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glukooipitousuus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riittävänä myös paaston aikana.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Glukagoni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katabolinen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&gt; edistää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lipolyysiä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(rasvakudoksen hajottaminen) ja ketogeneesiä &gt; energiaa pitkittyneen paaston aikana.</a:t>
            </a:r>
            <a:endParaRPr lang="fi-FI" sz="1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5EEF0E3-DCCC-25D6-CC70-F98B21E02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499" y="3938117"/>
            <a:ext cx="3882501" cy="263570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F76DB9B-21E9-9A7F-1B30-D8F559F96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33" t="6253" b="39136"/>
          <a:stretch/>
        </p:blipFill>
        <p:spPr>
          <a:xfrm>
            <a:off x="8842159" y="1653398"/>
            <a:ext cx="2011582" cy="197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62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31F5E3-C38A-A460-374F-458F6F41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57543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11.6 Haima ja muut hormoneja erittävät rauhaset sekä elimet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BD45EA-AD55-209D-5076-31341E7B1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4" y="2224744"/>
            <a:ext cx="5708342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Käpyrauhanen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erittää </a:t>
            </a:r>
            <a:r>
              <a:rPr lang="fi-FI" sz="1800" b="1" dirty="0">
                <a:solidFill>
                  <a:srgbClr val="333333"/>
                </a:solidFill>
              </a:rPr>
              <a:t>melatoniinia </a:t>
            </a:r>
            <a:r>
              <a:rPr lang="fi-FI" sz="1800" dirty="0">
                <a:solidFill>
                  <a:srgbClr val="333333"/>
                </a:solidFill>
              </a:rPr>
              <a:t>&gt; edesauttaa nukahtamista.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hypotalamuksen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suprakiasmaattisesta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tumakkeesta yhteyksiä &gt;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suprakiasmaattinen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tumake (SCN) säätelee kehon vireystilaa 24 tunnin syklissä.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Pimeä–valoisuusrytmi puolestaan säätelee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suprakiasmaattista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tumaketta &gt; melatoniinin erityshuippu on keskellä yötä.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Verkkokalvon melanopsiini vähentää melatoniinin eritystä.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Mm. eri aikavyöhykkeiden yli lentäminen häiritsevät melatoniinin erityksen säätelyä.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DA703B6-10D8-B81F-E819-95A23D86D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763" y="2321612"/>
            <a:ext cx="5563376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0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7183" y="1907317"/>
            <a:ext cx="4001729" cy="1739347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16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LUKU 11 </a:t>
            </a:r>
            <a:b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br>
              <a:rPr lang="fi-FI" sz="1600" b="1" i="0" u="none" strike="noStrike" baseline="0" dirty="0">
                <a:solidFill>
                  <a:schemeClr val="tx1"/>
                </a:solidFill>
              </a:rPr>
            </a:br>
            <a:r>
              <a:rPr lang="fi-FI" sz="1600" b="1" i="0" u="none" strike="noStrike" baseline="0" dirty="0">
                <a:solidFill>
                  <a:schemeClr val="tx1"/>
                </a:solidFill>
              </a:rPr>
              <a:t>UMPIERITYKSEN FYSIOLOGIAA </a:t>
            </a: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6668" y="3996249"/>
            <a:ext cx="4334361" cy="194243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i-FI" sz="1400" b="1" dirty="0"/>
              <a:t>11.1 Umpieritysrauhaset ja hormonit </a:t>
            </a:r>
            <a:endParaRPr lang="fi-FI" sz="1400" dirty="0"/>
          </a:p>
          <a:p>
            <a:pPr algn="l"/>
            <a:r>
              <a:rPr lang="fi-FI" sz="1400" b="1" dirty="0"/>
              <a:t>11.2 Hormonien toimintamekanismit </a:t>
            </a:r>
            <a:endParaRPr lang="fi-FI" sz="1400" dirty="0"/>
          </a:p>
          <a:p>
            <a:pPr algn="l"/>
            <a:r>
              <a:rPr lang="fi-FI" sz="1400" b="1" dirty="0"/>
              <a:t>11.3 Aivolisäke </a:t>
            </a:r>
            <a:endParaRPr lang="fi-FI" sz="1400" dirty="0"/>
          </a:p>
          <a:p>
            <a:pPr algn="l"/>
            <a:r>
              <a:rPr lang="fi-FI" sz="1400" b="1" dirty="0"/>
              <a:t>11.4 Lisämunuaiset </a:t>
            </a:r>
            <a:endParaRPr lang="fi-FI" sz="1400" dirty="0"/>
          </a:p>
          <a:p>
            <a:pPr algn="l"/>
            <a:r>
              <a:rPr lang="fi-FI" sz="1400" b="1" dirty="0"/>
              <a:t>11.5 Kilpirauhasen ja lisäkilpirauhasen hormonit </a:t>
            </a:r>
            <a:endParaRPr lang="fi-FI" sz="1400" dirty="0"/>
          </a:p>
          <a:p>
            <a:pPr algn="l"/>
            <a:r>
              <a:rPr lang="fi-FI" sz="1400" b="1" dirty="0"/>
              <a:t>11.6 Haima ja muut umpieritysrauhaset </a:t>
            </a:r>
            <a:endParaRPr lang="fi-FI" sz="1400" dirty="0"/>
          </a:p>
          <a:p>
            <a:pPr algn="l"/>
            <a:r>
              <a:rPr lang="fi-FI" sz="1400" b="1" dirty="0"/>
              <a:t>11.7 </a:t>
            </a:r>
            <a:r>
              <a:rPr lang="fi-FI" sz="1400" b="1" dirty="0" err="1"/>
              <a:t>Autokriininen</a:t>
            </a:r>
            <a:r>
              <a:rPr lang="fi-FI" sz="1400" b="1" dirty="0"/>
              <a:t> ja </a:t>
            </a:r>
            <a:r>
              <a:rPr lang="fi-FI" sz="1400" b="1" dirty="0" err="1"/>
              <a:t>parakriininen</a:t>
            </a:r>
            <a:r>
              <a:rPr lang="fi-FI" sz="1400" b="1" dirty="0"/>
              <a:t> säätely </a:t>
            </a:r>
            <a:endParaRPr lang="en-US" sz="140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509" y="483224"/>
            <a:ext cx="3768929" cy="561928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AE716FC-C421-0BAF-9550-0F457AD72DDC}"/>
              </a:ext>
            </a:extLst>
          </p:cNvPr>
          <p:cNvSpPr txBox="1"/>
          <p:nvPr/>
        </p:nvSpPr>
        <p:spPr>
          <a:xfrm>
            <a:off x="226380" y="5804585"/>
            <a:ext cx="47451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1" i="0" u="none" strike="noStrike" baseline="0" dirty="0">
                <a:latin typeface="+mj-lt"/>
              </a:rPr>
              <a:t>KERTAA AIEMMISTA LUVUISTA: </a:t>
            </a:r>
            <a:endParaRPr lang="fi-FI" sz="1400" b="0" i="0" u="none" strike="noStrike" baseline="0" dirty="0">
              <a:latin typeface="+mj-lt"/>
            </a:endParaRPr>
          </a:p>
          <a:p>
            <a:r>
              <a:rPr lang="fi-FI" sz="1400" b="1" i="0" u="none" strike="noStrike" baseline="0" dirty="0">
                <a:latin typeface="+mj-lt"/>
              </a:rPr>
              <a:t>• Solukalvon rakenne ja läpäisy </a:t>
            </a:r>
          </a:p>
          <a:p>
            <a:r>
              <a:rPr lang="fi-FI" sz="1400" b="1" i="0" u="none" strike="noStrike" baseline="0" dirty="0">
                <a:latin typeface="+mj-lt"/>
              </a:rPr>
              <a:t>• Solun tuma ja proteiinisynteesi </a:t>
            </a:r>
          </a:p>
          <a:p>
            <a:r>
              <a:rPr lang="fi-FI" sz="1400" b="1" i="0" u="none" strike="noStrike" baseline="0" dirty="0">
                <a:latin typeface="+mj-lt"/>
              </a:rPr>
              <a:t>• Signaalivälitteinen tiedonvälitys</a:t>
            </a:r>
            <a:endParaRPr lang="fi-FI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E92F04-19F1-FEC7-2674-2D2817F3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11.6 Haima ja muut hormoneja erittävät rauhaset sekä elimet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895FC3-846F-A327-97C2-D32A0F968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65" y="2367584"/>
            <a:ext cx="5073594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Ruoansulatuskanava ja hormonit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Useiden hormonien eritystä säädellään autonomisella hermostolla.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Joillakin ruuansulatuskanavan hormoneilla vaikutetaan insuliinin eritykseen.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Ruokahaluun pitkässä aikavälissä vaikuttavat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leptiini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greliini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33C702-395B-6A1C-333A-3D57A72CA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728" y="2041049"/>
            <a:ext cx="5210902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8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F4A063-BC85-2BD3-B94D-3087D19E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11.6 Haima ja muut hormoneja erittävät rauhaset sekä elimet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F14AA5-5054-0F57-688A-D874F99F4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06" y="2144845"/>
            <a:ext cx="6547287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Sukurauhaset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gonadit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ja istukka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kivekset ja munasarjat erittävät kolesterolijohdannaisia sukupuolihormoneja.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miessukuhormonit </a:t>
            </a:r>
            <a:r>
              <a:rPr lang="fi-FI" sz="1600" dirty="0">
                <a:solidFill>
                  <a:srgbClr val="333333"/>
                </a:solidFill>
              </a:rPr>
              <a:t>(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androgeenit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ja naissukuhormonit (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estrogeenit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munasarjojen keltarauhanen &gt;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progesteronin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eritys.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Tärkein kivesten erittämä androgeeni on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testosteroni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l"/>
            <a:r>
              <a:rPr lang="fi-FI" sz="1600" dirty="0">
                <a:solidFill>
                  <a:srgbClr val="333333"/>
                </a:solidFill>
              </a:rPr>
              <a:t>Tärkein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munasarjojen erittämistä estrogeeneistä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 estradioli-17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β. 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Istukka:  </a:t>
            </a:r>
          </a:p>
          <a:p>
            <a:pPr lvl="1"/>
            <a:r>
              <a:rPr lang="fi-FI" sz="1600" i="0" dirty="0">
                <a:solidFill>
                  <a:srgbClr val="333333"/>
                </a:solidFill>
                <a:effectLst/>
              </a:rPr>
              <a:t>erittää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estrogeenejä ja progesteronia, ja eritys lisääntyy raskauden edetessä.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istukkahormoni eli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koriongonadotropiini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hCG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on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lutropiinin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(LH) kaltainen, ja 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somatomammotropiinin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vaikutus vastaa prolaktiinin vaikutuksia.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5548F7D-9F74-2A2E-AA6E-6713EE660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29" y="2569995"/>
            <a:ext cx="5444971" cy="36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71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96009E-9206-3986-623A-C3F22DD2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11.7 </a:t>
            </a:r>
            <a:r>
              <a:rPr lang="fi-FI" sz="2400" b="0" i="0" dirty="0" err="1">
                <a:effectLst/>
                <a:latin typeface="+mn-lt"/>
              </a:rPr>
              <a:t>Autokriininen</a:t>
            </a:r>
            <a:r>
              <a:rPr lang="fi-FI" sz="2400" b="0" i="0" dirty="0">
                <a:effectLst/>
                <a:latin typeface="+mn-lt"/>
              </a:rPr>
              <a:t> ja </a:t>
            </a:r>
            <a:r>
              <a:rPr lang="fi-FI" sz="2400" b="0" i="0" dirty="0" err="1">
                <a:effectLst/>
                <a:latin typeface="+mn-lt"/>
              </a:rPr>
              <a:t>parakriininen</a:t>
            </a:r>
            <a:r>
              <a:rPr lang="fi-FI" sz="2400" b="0" i="0" dirty="0">
                <a:effectLst/>
                <a:latin typeface="+mn-lt"/>
              </a:rPr>
              <a:t> säätely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986310-31CC-8C28-BF9F-DA1AE951D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0" y="2011680"/>
            <a:ext cx="6835806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Esimerkkejä auto-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parakriinisistä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säätelijöistä</a:t>
            </a:r>
          </a:p>
          <a:p>
            <a:pPr algn="l"/>
            <a:r>
              <a:rPr lang="fi-FI" sz="1800" b="0" i="0" dirty="0" err="1">
                <a:solidFill>
                  <a:srgbClr val="333333"/>
                </a:solidFill>
                <a:effectLst/>
              </a:rPr>
              <a:t>autokriiniset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säätelijät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sytokiinejä</a:t>
            </a:r>
            <a:r>
              <a:rPr lang="fi-FI" sz="1800" dirty="0">
                <a:solidFill>
                  <a:srgbClr val="333333"/>
                </a:solidFill>
              </a:rPr>
              <a:t> (</a:t>
            </a:r>
            <a:r>
              <a:rPr lang="fi-FI" sz="1800" dirty="0" err="1">
                <a:solidFill>
                  <a:srgbClr val="333333"/>
                </a:solidFill>
              </a:rPr>
              <a:t>immunijärjestelmässä</a:t>
            </a:r>
            <a:r>
              <a:rPr lang="fi-FI" sz="1800" dirty="0">
                <a:solidFill>
                  <a:srgbClr val="333333"/>
                </a:solidFill>
              </a:rPr>
              <a:t>), ja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kasvutekijöitä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edistäessään jakautumista ja kasvua.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Valkosolut tuottavat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lymfokiinejä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tunnetaan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interleukiineina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, IL).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Myokiinit</a:t>
            </a:r>
            <a:r>
              <a:rPr lang="fi-FI" sz="1800" b="1" dirty="0">
                <a:solidFill>
                  <a:srgbClr val="333333"/>
                </a:solidFill>
              </a:rPr>
              <a:t> </a:t>
            </a:r>
            <a:r>
              <a:rPr lang="fi-FI" sz="1800" dirty="0">
                <a:solidFill>
                  <a:srgbClr val="333333"/>
                </a:solidFill>
              </a:rPr>
              <a:t>l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ihassolujen tuottamia , ja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adipokiinit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 rasvakudoksen tuottamia säätelymolekyylejä.</a:t>
            </a:r>
            <a:endParaRPr lang="fi-FI" sz="1800" dirty="0">
              <a:solidFill>
                <a:srgbClr val="333333"/>
              </a:solidFill>
            </a:endParaRP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Verisuonten eri kerrokset ja endoteeli (sisin kerros verisuonissa) tuottavat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parakriinisia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säätelijöitä.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Esim1. Typpioksidi (NO) tuotetaan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endoteelistä</a:t>
            </a:r>
            <a:r>
              <a:rPr lang="fi-FI" sz="1800" dirty="0">
                <a:solidFill>
                  <a:srgbClr val="333333"/>
                </a:solidFill>
              </a:rPr>
              <a:t> &gt; rentouttaa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sileitä lihaksia.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Esim2. 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ndoteliini-1 &gt; edistävät lihasten supistumista,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bradykiniini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joka taas edistää verisuonten laajenemista &gt; molemmilla verenpainetta säätelevä vaikutus.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8FDC784-2D90-937C-AF31-07A99EE41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796" y="2884700"/>
            <a:ext cx="4484336" cy="29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10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E7A922-2158-B761-8752-5E17123A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11.7 </a:t>
            </a:r>
            <a:r>
              <a:rPr lang="fi-FI" sz="2400" b="0" i="0" dirty="0" err="1">
                <a:effectLst/>
                <a:latin typeface="+mn-lt"/>
              </a:rPr>
              <a:t>Autokriininen</a:t>
            </a:r>
            <a:r>
              <a:rPr lang="fi-FI" sz="2400" b="0" i="0" dirty="0">
                <a:effectLst/>
                <a:latin typeface="+mn-lt"/>
              </a:rPr>
              <a:t> ja </a:t>
            </a:r>
            <a:r>
              <a:rPr lang="fi-FI" sz="2400" b="0" i="0" dirty="0" err="1">
                <a:effectLst/>
                <a:latin typeface="+mn-lt"/>
              </a:rPr>
              <a:t>parakriininen</a:t>
            </a:r>
            <a:r>
              <a:rPr lang="fi-FI" sz="2400" b="0" i="0" dirty="0">
                <a:effectLst/>
                <a:latin typeface="+mn-lt"/>
              </a:rPr>
              <a:t> säätely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CD8168-C651-97F1-FC32-B3606A4D7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760351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Prostaglandiinit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autokriinisinä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säätelijöinä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Prostaglandiinit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monipuolisin auto-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parakriininen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säätelijä.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kuuluvat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eikosanoideihin</a:t>
            </a:r>
            <a:r>
              <a:rPr lang="fi-FI" sz="1600" dirty="0">
                <a:solidFill>
                  <a:srgbClr val="333333"/>
                </a:solidFill>
              </a:rPr>
              <a:t>: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muodostuvat kahdenkymmenen (kreikan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eicosa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= kaksikymmentä) hiilen pituisista rasvahapoista.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esiaste on solukalvon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fosfolipidien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arakidonihappo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l"/>
            <a:r>
              <a:rPr lang="fi-FI" sz="1600" b="0" i="0" dirty="0" err="1">
                <a:solidFill>
                  <a:srgbClr val="333333"/>
                </a:solidFill>
                <a:effectLst/>
              </a:rPr>
              <a:t>Arakidonihapon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aineenvaihduntareitit: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Syklo-oksidaasi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&gt;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prostaglandiini-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synteesi</a:t>
            </a:r>
          </a:p>
          <a:p>
            <a:pPr lvl="1"/>
            <a:r>
              <a:rPr lang="fi-FI" sz="1600" dirty="0" err="1">
                <a:solidFill>
                  <a:srgbClr val="333333"/>
                </a:solidFill>
              </a:rPr>
              <a:t>L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ipoksigenaasi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&gt;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leukotrieenejä</a:t>
            </a:r>
            <a:r>
              <a:rPr lang="fi-FI" sz="1600" dirty="0">
                <a:solidFill>
                  <a:srgbClr val="333333"/>
                </a:solidFill>
              </a:rPr>
              <a:t> &gt;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vaikuttavat mm. astman oireisiin, limakalvojen tulehdusoireisiin ja keuhkoputkien supistumiseen.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Prostaglandiineilla säädellään toimintoja.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Esim1. prostaglandiini E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(PGE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</a:t>
            </a:r>
            <a:r>
              <a:rPr lang="fi-FI" sz="1600" dirty="0">
                <a:solidFill>
                  <a:srgbClr val="333333"/>
                </a:solidFill>
              </a:rPr>
              <a:t>rentouttaa sileää lihasta , ja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PGE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α supistaa.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Esim2.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tromboksaani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A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aseline="-25000" dirty="0">
                <a:solidFill>
                  <a:srgbClr val="333333"/>
                </a:solidFill>
              </a:rPr>
              <a:t>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lisää verenhyytymistä, PGI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prostasykliini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estää hyytymistä.</a:t>
            </a:r>
            <a:endParaRPr lang="fi-FI" sz="16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A1C5C7C-F4AA-F666-1FCA-B762425748F0}"/>
              </a:ext>
            </a:extLst>
          </p:cNvPr>
          <p:cNvSpPr txBox="1"/>
          <p:nvPr/>
        </p:nvSpPr>
        <p:spPr>
          <a:xfrm>
            <a:off x="8193120" y="5883515"/>
            <a:ext cx="4057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Kuva. Esimerkkejä </a:t>
            </a:r>
            <a:r>
              <a:rPr lang="fi-FI" sz="1200" dirty="0" err="1"/>
              <a:t>arakidonihaposta</a:t>
            </a:r>
            <a:r>
              <a:rPr lang="fi-FI" sz="1200" dirty="0"/>
              <a:t> prostaglandiineja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3078131-99DC-DC2C-7A33-E81A8CD9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474" y="1774121"/>
            <a:ext cx="3362385" cy="367850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0860971-5C43-3A24-6BC1-43FED79BB538}"/>
              </a:ext>
            </a:extLst>
          </p:cNvPr>
          <p:cNvSpPr txBox="1"/>
          <p:nvPr/>
        </p:nvSpPr>
        <p:spPr>
          <a:xfrm>
            <a:off x="8451541" y="5452628"/>
            <a:ext cx="35688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100" dirty="0"/>
              <a:t>S. G. Harris et.al. </a:t>
            </a:r>
            <a:r>
              <a:rPr lang="fi-FI" sz="1100" i="0" dirty="0" err="1">
                <a:effectLst/>
              </a:rPr>
              <a:t>Prostaglandins</a:t>
            </a:r>
            <a:r>
              <a:rPr lang="fi-FI" sz="1100" i="0" dirty="0">
                <a:effectLst/>
              </a:rPr>
              <a:t> as </a:t>
            </a:r>
            <a:r>
              <a:rPr lang="fi-FI" sz="1100" i="0" dirty="0" err="1">
                <a:effectLst/>
              </a:rPr>
              <a:t>modulators</a:t>
            </a:r>
            <a:r>
              <a:rPr lang="fi-FI" sz="1100" i="0" dirty="0">
                <a:effectLst/>
              </a:rPr>
              <a:t> of </a:t>
            </a:r>
            <a:r>
              <a:rPr lang="fi-FI" sz="1100" i="0" dirty="0" err="1">
                <a:effectLst/>
              </a:rPr>
              <a:t>immunity</a:t>
            </a:r>
            <a:r>
              <a:rPr lang="fi-FI" sz="1100" dirty="0"/>
              <a:t>. </a:t>
            </a:r>
            <a:r>
              <a:rPr lang="fi-FI" sz="1100" dirty="0" err="1"/>
              <a:t>Trends</a:t>
            </a:r>
            <a:r>
              <a:rPr lang="fi-FI" sz="1100" dirty="0"/>
              <a:t> in </a:t>
            </a:r>
            <a:r>
              <a:rPr lang="fi-FI" sz="1100" dirty="0" err="1"/>
              <a:t>immunology</a:t>
            </a:r>
            <a:r>
              <a:rPr lang="fi-FI" sz="1100" dirty="0"/>
              <a:t>.</a:t>
            </a:r>
            <a:endParaRPr lang="fi-FI" sz="11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050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F76C74-69DD-C75A-F6A7-C4A59749F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11.7 </a:t>
            </a:r>
            <a:r>
              <a:rPr lang="fi-FI" sz="2400" b="0" i="0" dirty="0" err="1">
                <a:effectLst/>
                <a:latin typeface="+mn-lt"/>
              </a:rPr>
              <a:t>Autokriininen</a:t>
            </a:r>
            <a:r>
              <a:rPr lang="fi-FI" sz="2400" b="0" i="0" dirty="0">
                <a:effectLst/>
                <a:latin typeface="+mn-lt"/>
              </a:rPr>
              <a:t> ja </a:t>
            </a:r>
            <a:r>
              <a:rPr lang="fi-FI" sz="2400" b="0" i="0" dirty="0" err="1">
                <a:effectLst/>
                <a:latin typeface="+mn-lt"/>
              </a:rPr>
              <a:t>parakriininen</a:t>
            </a:r>
            <a:r>
              <a:rPr lang="fi-FI" sz="2400" b="0" i="0" dirty="0">
                <a:effectLst/>
                <a:latin typeface="+mn-lt"/>
              </a:rPr>
              <a:t> säätely</a:t>
            </a:r>
            <a:endParaRPr lang="fi-FI" sz="24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230FA6-F6F1-E779-7D48-476448EAB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000" dirty="0">
                <a:solidFill>
                  <a:srgbClr val="000000"/>
                </a:solidFill>
              </a:rPr>
              <a:t>Esimerkkejä </a:t>
            </a:r>
            <a:r>
              <a:rPr lang="fi-FI" sz="2000" dirty="0" err="1">
                <a:solidFill>
                  <a:srgbClr val="000000"/>
                </a:solidFill>
              </a:rPr>
              <a:t>eikosanoidien</a:t>
            </a:r>
            <a:r>
              <a:rPr lang="fi-FI" sz="2000" dirty="0">
                <a:solidFill>
                  <a:srgbClr val="000000"/>
                </a:solidFill>
              </a:rPr>
              <a:t> toiminnoista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FA4BC1-7C7F-78AD-CBC4-94CC7BF0AC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fi-FI" sz="1600" b="0" i="0" u="none" strike="noStrike" baseline="0" dirty="0">
                <a:solidFill>
                  <a:srgbClr val="000000"/>
                </a:solidFill>
              </a:rPr>
              <a:t>1. </a:t>
            </a:r>
            <a:r>
              <a:rPr lang="fi-FI" sz="1600" b="1" i="0" u="none" strike="noStrike" baseline="0" dirty="0">
                <a:solidFill>
                  <a:srgbClr val="000000"/>
                </a:solidFill>
              </a:rPr>
              <a:t>Immuunijärjestelmä</a:t>
            </a:r>
            <a:r>
              <a:rPr lang="fi-FI" sz="1600" b="0" i="0" u="none" strike="noStrike" baseline="0" dirty="0">
                <a:solidFill>
                  <a:srgbClr val="000000"/>
                </a:solidFill>
              </a:rPr>
              <a:t>. Prostaglandiinit edistävät tulehdusta, myös tulehduskohteen kipua ja kuumetta.</a:t>
            </a:r>
          </a:p>
          <a:p>
            <a:r>
              <a:rPr lang="fi-FI" sz="1600" b="0" i="0" u="none" strike="noStrike" baseline="0" dirty="0">
                <a:solidFill>
                  <a:srgbClr val="000000"/>
                </a:solidFill>
              </a:rPr>
              <a:t>2. </a:t>
            </a:r>
            <a:r>
              <a:rPr lang="fi-FI" sz="1600" b="1" i="0" u="none" strike="noStrike" baseline="0" dirty="0">
                <a:solidFill>
                  <a:srgbClr val="000000"/>
                </a:solidFill>
              </a:rPr>
              <a:t>Lisääntymisjärjestelmä</a:t>
            </a:r>
            <a:r>
              <a:rPr lang="fi-FI" sz="1600" b="0" i="0" u="none" strike="noStrike" baseline="0" dirty="0">
                <a:solidFill>
                  <a:srgbClr val="000000"/>
                </a:solidFill>
              </a:rPr>
              <a:t>. PGE2:n ja PGI2:n liikatuotanto saattaa käynnistää synnytyksen ja voi olla osallisena endometrioosissa ja </a:t>
            </a:r>
            <a:r>
              <a:rPr lang="fi-FI" sz="1600" b="0" i="0" u="none" strike="noStrike" baseline="0" dirty="0" err="1">
                <a:solidFill>
                  <a:srgbClr val="000000"/>
                </a:solidFill>
              </a:rPr>
              <a:t>dysmenorreassa</a:t>
            </a:r>
            <a:r>
              <a:rPr lang="fi-FI" sz="1600" b="0" i="0" u="none" strike="noStrike" baseline="0" dirty="0">
                <a:solidFill>
                  <a:srgbClr val="000000"/>
                </a:solidFill>
              </a:rPr>
              <a:t> (kivuliaat kuukautiset). </a:t>
            </a:r>
          </a:p>
          <a:p>
            <a:r>
              <a:rPr lang="fi-FI" sz="1600" b="0" i="0" u="none" strike="noStrike" baseline="0" dirty="0">
                <a:solidFill>
                  <a:srgbClr val="000000"/>
                </a:solidFill>
              </a:rPr>
              <a:t>3. </a:t>
            </a:r>
            <a:r>
              <a:rPr lang="fi-FI" sz="1600" b="1" i="0" u="none" strike="noStrike" baseline="0" dirty="0">
                <a:solidFill>
                  <a:srgbClr val="000000"/>
                </a:solidFill>
              </a:rPr>
              <a:t>Ruoansulatuskanava</a:t>
            </a:r>
            <a:r>
              <a:rPr lang="fi-FI" sz="1600" b="0" i="0" u="none" strike="noStrike" baseline="0" dirty="0">
                <a:solidFill>
                  <a:srgbClr val="000000"/>
                </a:solidFill>
              </a:rPr>
              <a:t>. Koska prostaglandiinit estävät maharauhasen eritystä, lääkkeet, jotka estävät prostaglandiinin synteesiä, altistavat mahahaavalle. 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08C878A-59BF-ACEA-0460-90F9EBA07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000" dirty="0">
                <a:solidFill>
                  <a:srgbClr val="000000"/>
                </a:solidFill>
              </a:rPr>
              <a:t>Esimerkkejä </a:t>
            </a:r>
            <a:r>
              <a:rPr lang="fi-FI" sz="2000" dirty="0" err="1">
                <a:solidFill>
                  <a:srgbClr val="000000"/>
                </a:solidFill>
              </a:rPr>
              <a:t>eikosanoidien</a:t>
            </a:r>
            <a:r>
              <a:rPr lang="fi-FI" sz="2000" dirty="0">
                <a:solidFill>
                  <a:srgbClr val="000000"/>
                </a:solidFill>
              </a:rPr>
              <a:t> toiminnoista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F9AD3C1-2F28-6A6C-7BC5-47F16992DC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sz="2400" dirty="0">
                <a:solidFill>
                  <a:srgbClr val="000000"/>
                </a:solidFill>
              </a:rPr>
              <a:t>4. </a:t>
            </a:r>
            <a:r>
              <a:rPr lang="fi-FI" sz="2400" b="1" dirty="0">
                <a:solidFill>
                  <a:srgbClr val="000000"/>
                </a:solidFill>
              </a:rPr>
              <a:t>Hengityselimet</a:t>
            </a:r>
            <a:r>
              <a:rPr lang="fi-FI" sz="2400" dirty="0">
                <a:solidFill>
                  <a:srgbClr val="000000"/>
                </a:solidFill>
              </a:rPr>
              <a:t>. </a:t>
            </a:r>
            <a:r>
              <a:rPr lang="fi-FI" sz="2400" dirty="0" err="1">
                <a:solidFill>
                  <a:srgbClr val="000000"/>
                </a:solidFill>
              </a:rPr>
              <a:t>Leukotrieenit</a:t>
            </a:r>
            <a:r>
              <a:rPr lang="fi-FI" sz="2400" dirty="0">
                <a:solidFill>
                  <a:srgbClr val="000000"/>
                </a:solidFill>
              </a:rPr>
              <a:t> ovat voimakkaita keuhkoputkia supistavia aineita ja yhdessä PGF2α:n kanssa aiheuttavat hengitysvaikeuksia astmassa. </a:t>
            </a:r>
          </a:p>
          <a:p>
            <a:r>
              <a:rPr lang="fi-FI" sz="2400" dirty="0">
                <a:solidFill>
                  <a:srgbClr val="000000"/>
                </a:solidFill>
              </a:rPr>
              <a:t>5. </a:t>
            </a:r>
            <a:r>
              <a:rPr lang="fi-FI" sz="2400" b="1" dirty="0">
                <a:solidFill>
                  <a:srgbClr val="000000"/>
                </a:solidFill>
              </a:rPr>
              <a:t>Verenkiertojärjestelmä</a:t>
            </a:r>
            <a:r>
              <a:rPr lang="fi-FI" sz="2400" dirty="0">
                <a:solidFill>
                  <a:srgbClr val="000000"/>
                </a:solidFill>
              </a:rPr>
              <a:t>. </a:t>
            </a:r>
            <a:r>
              <a:rPr lang="fi-FI" sz="2400" dirty="0" err="1">
                <a:solidFill>
                  <a:srgbClr val="000000"/>
                </a:solidFill>
              </a:rPr>
              <a:t>Tromboksaani</a:t>
            </a:r>
            <a:r>
              <a:rPr lang="fi-FI" sz="2400" dirty="0">
                <a:solidFill>
                  <a:srgbClr val="000000"/>
                </a:solidFill>
              </a:rPr>
              <a:t> A2 on </a:t>
            </a:r>
            <a:r>
              <a:rPr lang="fi-FI" sz="2400" dirty="0" err="1">
                <a:solidFill>
                  <a:srgbClr val="000000"/>
                </a:solidFill>
              </a:rPr>
              <a:t>vasokonstriktori</a:t>
            </a:r>
            <a:r>
              <a:rPr lang="fi-FI" sz="2400" dirty="0">
                <a:solidFill>
                  <a:srgbClr val="000000"/>
                </a:solidFill>
              </a:rPr>
              <a:t> (verisuonisupistaja) ja </a:t>
            </a:r>
            <a:r>
              <a:rPr lang="fi-FI" sz="2400" dirty="0" err="1">
                <a:solidFill>
                  <a:srgbClr val="000000"/>
                </a:solidFill>
              </a:rPr>
              <a:t>prostasykliini</a:t>
            </a:r>
            <a:r>
              <a:rPr lang="fi-FI" sz="2400" dirty="0">
                <a:solidFill>
                  <a:srgbClr val="000000"/>
                </a:solidFill>
              </a:rPr>
              <a:t> (PGI2) </a:t>
            </a:r>
            <a:r>
              <a:rPr lang="fi-FI" sz="2400" dirty="0" err="1">
                <a:solidFill>
                  <a:srgbClr val="000000"/>
                </a:solidFill>
              </a:rPr>
              <a:t>vasodilataattori</a:t>
            </a:r>
            <a:r>
              <a:rPr lang="fi-FI" sz="2400" dirty="0">
                <a:solidFill>
                  <a:srgbClr val="000000"/>
                </a:solidFill>
              </a:rPr>
              <a:t> (verisuonen laajentaja). Niillä on myös hyytymiseen agonisti–antagonisti-toiminta.</a:t>
            </a:r>
          </a:p>
          <a:p>
            <a:r>
              <a:rPr lang="fi-FI" sz="2400" dirty="0">
                <a:solidFill>
                  <a:srgbClr val="000000"/>
                </a:solidFill>
              </a:rPr>
              <a:t>6. </a:t>
            </a:r>
            <a:r>
              <a:rPr lang="fi-FI" sz="2400" b="1" dirty="0">
                <a:solidFill>
                  <a:srgbClr val="000000"/>
                </a:solidFill>
              </a:rPr>
              <a:t>Virtsaneritysjärjestelmä</a:t>
            </a:r>
            <a:r>
              <a:rPr lang="fi-FI" sz="2400" dirty="0">
                <a:solidFill>
                  <a:srgbClr val="000000"/>
                </a:solidFill>
              </a:rPr>
              <a:t>. Prostaglandiineja tuotetaan munuaisten ytimessä, ja niillä saadaan aikaan verisuonten laajenemista (</a:t>
            </a:r>
            <a:r>
              <a:rPr lang="fi-FI" sz="2400" dirty="0" err="1">
                <a:solidFill>
                  <a:srgbClr val="000000"/>
                </a:solidFill>
              </a:rPr>
              <a:t>vasodilataatio</a:t>
            </a:r>
            <a:r>
              <a:rPr lang="fi-FI" sz="2400" dirty="0">
                <a:solidFill>
                  <a:srgbClr val="000000"/>
                </a:solidFill>
              </a:rPr>
              <a:t>). Tämä johtaa lisääntyneeseen verenkiertoon munuaisissa, ja lisääntyneeseen suodattumiseen.</a:t>
            </a: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210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425FBD-95CB-7D4E-F4AF-A52487C1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11.1 Umpieritysrauhaset ja hormonit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D07B77-09F5-942F-1C12-D9B5244A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01" y="2330446"/>
            <a:ext cx="4893081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Umpieritysrauhasten (endokriiniset rauhaset)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erittämä biologisesti aktiivinen molekyyli = hormoni.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H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ormonit vaikuttavat vain niihin soluihin, joilla on kyseisen hormonin reseptori.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ydän, maksa, rasvakudos ja munuaiset) erittävät hormoneja &gt; kuuluvat hormonaaliseen järjestelmään.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Use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at molekyylit toimivat hormonina ja välittäjäaineena (esim. noradrenaliini).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DCA4616-F06B-542F-6E73-0656C4EA7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382" y="2011680"/>
            <a:ext cx="4953691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8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9FFBE6-E577-7C55-8395-717E8FEB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11.1 Umpieritysrauhaset ja hormonit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E0A52F-08E0-0812-1BC6-0BF8D640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2011680"/>
            <a:ext cx="6684885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Hormoniluokat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A. Amiinit: </a:t>
            </a:r>
            <a:r>
              <a:rPr lang="fi-FI" sz="16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isämunuaisen ytimen, kilpirauhasen ja käpyrauhasen hormonit.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B. Polypeptidit ja proteiinit: 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Esim. antidiureettinen hormoni (ADH) on peptidihormoni, ja kasvuhormoni on proteiinihormoni.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C. Glykoproteiinit: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Proteiineista, joihin sitoutuneena hiilihydraattia. Esim. follikkelia stimuloivat hormoni (FSH) ja luteinisoiva hormoni (LH).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D. Steroidit: </a:t>
            </a:r>
            <a:r>
              <a:rPr lang="fi-FI" sz="16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eräisin kolesterolista. Esim. testosteroni, estradioli, progesteroni ja kortisoli.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Rasva- ja vesiliukoiset hormonit: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Rasvaliukoisia hormoneja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ovat steroidit ja kilpirauhashormonit. 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Vesiliukoiset hormonit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muut hormonit paitsi steroidit ja kilpirauhashormoni.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Liukoisuudella merkitystä miten ja missä kohdesoluissa hormoni voi vaikuttaa solujen aineenvaihduntaan.</a:t>
            </a:r>
            <a:endParaRPr lang="fi-FI" sz="16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F6EEDB0-C8FB-5447-96E5-835BEBD48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19" y="2011680"/>
            <a:ext cx="3847775" cy="442573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5D8A878-BB8E-7828-912A-27627C078B67}"/>
              </a:ext>
            </a:extLst>
          </p:cNvPr>
          <p:cNvSpPr txBox="1"/>
          <p:nvPr/>
        </p:nvSpPr>
        <p:spPr>
          <a:xfrm>
            <a:off x="7546019" y="6437413"/>
            <a:ext cx="276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Hormonien rakenteita</a:t>
            </a:r>
          </a:p>
        </p:txBody>
      </p:sp>
    </p:spTree>
    <p:extLst>
      <p:ext uri="{BB962C8B-B14F-4D97-AF65-F5344CB8AC3E}">
        <p14:creationId xmlns:p14="http://schemas.microsoft.com/office/powerpoint/2010/main" val="48701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002BFF-9E51-D4F9-A0B1-B4345BF3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11.1 Umpieritysrauhaset ja hormonit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DB19EF-B18C-9574-658C-092DA768C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705" y="2011680"/>
            <a:ext cx="5276295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Roboto Slab" pitchFamily="2" charset="0"/>
              </a:rPr>
              <a:t>Pro- ja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Roboto Slab" pitchFamily="2" charset="0"/>
              </a:rPr>
              <a:t>prehormonit</a:t>
            </a:r>
            <a:endParaRPr lang="fi-FI" sz="1800" b="1" i="0" dirty="0">
              <a:solidFill>
                <a:srgbClr val="333333"/>
              </a:solidFill>
              <a:effectLst/>
              <a:latin typeface="Roboto Slab" pitchFamily="2" charset="0"/>
            </a:endParaRP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Peptidihormonien esiastemolekyyli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prohormoni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josta osa leikataan pois. Esim. Insuliini valmistuu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proinsuliinista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haiman Langerhansin saarekkeiden </a:t>
            </a:r>
            <a:r>
              <a:rPr lang="el-GR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β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-soluissa &lt;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proinsuliini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preproinsuliinista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fi-FI" sz="18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Hormoni voidaan muuttaa kohdesoluissa aktiiviseen muotoon. Esim. Tyroksiinin (T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4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muutetaan T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-muotoon &gt;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vaikutus aineenvaihduntaan alkaa.</a:t>
            </a:r>
          </a:p>
        </p:txBody>
      </p:sp>
      <p:pic>
        <p:nvPicPr>
          <p:cNvPr id="1026" name="Picture 2" descr="Part:BBa K2117003 - parts.igem.org">
            <a:extLst>
              <a:ext uri="{FF2B5EF4-FFF2-40B4-BE49-F238E27FC236}">
                <a16:creationId xmlns:a16="http://schemas.microsoft.com/office/drawing/2014/main" id="{6694131B-C300-144C-5CA2-9C8B6911E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4"/>
          <a:stretch/>
        </p:blipFill>
        <p:spPr bwMode="auto">
          <a:xfrm>
            <a:off x="6554682" y="2516597"/>
            <a:ext cx="5276295" cy="26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C00E536-CD08-59E0-B7B7-5A9087A292FB}"/>
              </a:ext>
            </a:extLst>
          </p:cNvPr>
          <p:cNvSpPr txBox="1"/>
          <p:nvPr/>
        </p:nvSpPr>
        <p:spPr>
          <a:xfrm>
            <a:off x="6770705" y="5292592"/>
            <a:ext cx="514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Preproinsuliini</a:t>
            </a:r>
            <a:r>
              <a:rPr lang="fi-FI" dirty="0"/>
              <a:t> &gt;&gt; </a:t>
            </a:r>
            <a:r>
              <a:rPr lang="fi-FI" dirty="0" err="1"/>
              <a:t>Proinsuliini</a:t>
            </a:r>
            <a:r>
              <a:rPr lang="fi-FI" dirty="0"/>
              <a:t> &gt;&gt; C-peptidi ja insuliini</a:t>
            </a:r>
          </a:p>
        </p:txBody>
      </p:sp>
    </p:spTree>
    <p:extLst>
      <p:ext uri="{BB962C8B-B14F-4D97-AF65-F5344CB8AC3E}">
        <p14:creationId xmlns:p14="http://schemas.microsoft.com/office/powerpoint/2010/main" val="220312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7E7179-CD84-267A-108B-061C60D0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11.1 Umpieritysrauhaset ja hormonit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C07738-148E-2FBD-82C5-456CB1F1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0" y="2020558"/>
            <a:ext cx="7714695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Hormonien yhteisvaikutukset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Synergistiset vaikutukset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Samaan kudossoluun hormonin vaikutus = 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synerginen vaikutus </a:t>
            </a:r>
            <a:r>
              <a:rPr lang="fi-FI" sz="16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lisäävä tai täydentävä vaikutus)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Esim1. 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drenaliinin ja noradrenaliinin vaikutus sydämen sykenopeuteen on 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lisäävä.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Esim2. Rintarauhasen maidon tuottaminen ja erittäminen  = estrogeenin, prolaktiinin ja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oksitosiinin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synergiset vaikutukset.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Hormoni voi edistää/ mahdollistaa toisen hormonin vaikutusta.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Esim3.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Estradioli &gt; kohdun lihassolujen progesteronireseptoreja enemmän &gt; vastetta progesteronille parempi.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Esim4. Parathormonin vaikutus aktiiviseen D-vitamiinin.</a:t>
            </a:r>
            <a:endParaRPr lang="fi-FI" sz="16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Antagonistiset vaikutukset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vastavaikuttajia, antagonisteja</a:t>
            </a:r>
            <a:endParaRPr lang="fi-FI" sz="1600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Esim1.  Suuri estrogeenipitoisuus vähentää prolaktiinin toimintaa &gt; maidontuotto vähenee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Esim2.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Insuliini laskee veren glukoosipitoisuutta ja glukagoni taas nostaa sitä.</a:t>
            </a:r>
          </a:p>
          <a:p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F43E612-3CCC-055D-8177-3BE50D5D4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156" y="3012151"/>
            <a:ext cx="3966844" cy="31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7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456A6E-A629-C091-5BE3-19439201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11.1 Umpieritysrauhaset ja hormonit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DC2DB1-6A06-0877-D689-31DB1F80B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79" y="2260255"/>
            <a:ext cx="5384312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Hormonipitoisuus ja kudosvaste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Hormonien pitoisuus veressä = rauhasten erityksen nopeus.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Hormoneilla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puoliintumisaika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(T</a:t>
            </a:r>
            <a:r>
              <a:rPr lang="fi-FI" sz="1800" baseline="-25000" dirty="0">
                <a:solidFill>
                  <a:srgbClr val="333333"/>
                </a:solidFill>
              </a:rPr>
              <a:t>½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):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aika, jossa hormonin määrä vähenee puoleen eritetystä määrästä. Minuuteista tunteihin (pl. T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3 </a:t>
            </a:r>
            <a:r>
              <a:rPr lang="fi-FI" sz="1800" dirty="0">
                <a:solidFill>
                  <a:srgbClr val="333333"/>
                </a:solidFill>
              </a:rPr>
              <a:t>, jolla puoliintumisaika useita päiviä).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Normaalit kudosvasteet - hormonipitoisuus normaali.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Suuri väärän hormonin määrä &gt; kiinnittyminen ”vääriin” reseptoreihin &gt; väärä vaste.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Esim.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androgeenien korkea pitoisuus &gt;  estrogeenin määrän nousu &gt; biologinen vaste väärä.</a:t>
            </a:r>
          </a:p>
          <a:p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3BC1D01-64C3-80E9-7FF5-53B424938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382" y="2011680"/>
            <a:ext cx="4953691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0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3B8E49-1B3E-C2E9-70CF-065A6999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11.1 Umpieritysrauhaset ja hormonit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F81144-F528-6AD5-B350-879BB018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2153722"/>
            <a:ext cx="6304994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Hormonireseptorien määrä ja kudosvaste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Hormonit vaikuttavat soluihin, joissa hormonille on reseptori.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Kudosvastetta voi lisätä lisäämällä solukalvolle kyseisten reseptoreja, ns.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upregulation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Esim. Hypotalamuksen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gonadoliberiini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&gt; lisää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gonadoliberiinireseptoreja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lutropiinia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follitropiinia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sisältävien solujen solukalvolle &gt; myöhempi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gonadoliberiinin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eritys &gt; suurempi vaste.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Suuri hormonipitoisuus ja kudosvaste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Pitkään jatkunut hormonin suuri pitoisuus &gt; reseptorien määrä vähenee, ns.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downregulation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&gt;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saman määrä ei enää vaikuta yhtä paljon.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Esim. jatkuvasti koholla oleva insuliinipitoisuus &gt; rasvasolujen solukalvon insuliinireseptorien vähenemiseen.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9CAD64A-A8C6-0092-6573-D6D544E0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489" y="2366718"/>
            <a:ext cx="5334744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7B095D-96B5-AB83-D396-CE693220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11.2 Hormonien toimintamekanismit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E6CA6B-7C06-FEDA-FC29-AD573AD64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7" y="2171478"/>
            <a:ext cx="6948254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Rasvaliukoisten hormonien reseptorit ja vaikutus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Rasvaliukoiset hormoni </a:t>
            </a:r>
            <a:r>
              <a:rPr lang="fi-FI" sz="1600" dirty="0">
                <a:solidFill>
                  <a:srgbClr val="333333"/>
                </a:solidFill>
              </a:rPr>
              <a:t>kuljettuu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plasman proteiineissa.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Vain vapaa hormoni voi vaikuttaa &gt; irtauduttava proteiinista &gt; diffuusio solukalvon läpi &gt; tarttuminen reseptoriinsa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reseptorit tumassa tai solulimassa &gt; käynnistävät transkription &gt; uusia proteiineja.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 Vesiliukoiset hormonit ja toisiolähettimekanismi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Vesiliukoiset hormonit eivät läpäise solukalvoa &gt; vaikutus solun toimintaan solukalvolla olevan reseptorin avulla.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Hormoni viestinvälittäjinä veressä &gt; solun sisälle viesti välittyy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toisioläheteillä.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H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o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rmoni reseptoriin solukalvolla &gt; solukalvon proteiinien aktivoituminen (kertaantuu) &gt; toisiolähettejä solulimassa (kertaantuu) &gt; vaikutus jo valmiina solulimassa oleviin proteiineihin &gt; aktivoituvat &gt; </a:t>
            </a:r>
            <a:r>
              <a:rPr lang="fi-FI" sz="1600" dirty="0">
                <a:solidFill>
                  <a:srgbClr val="333333"/>
                </a:solidFill>
              </a:rPr>
              <a:t>nopea vaste.</a:t>
            </a:r>
          </a:p>
        </p:txBody>
      </p:sp>
      <p:pic>
        <p:nvPicPr>
          <p:cNvPr id="5" name="Kuva 4" descr="Kuva, joka sisältää kohteen teksti, kuvakaappaus, Fontti, logo&#10;&#10;Kuvaus luotu automaattisesti">
            <a:extLst>
              <a:ext uri="{FF2B5EF4-FFF2-40B4-BE49-F238E27FC236}">
                <a16:creationId xmlns:a16="http://schemas.microsoft.com/office/drawing/2014/main" id="{AD1427C2-6838-D01E-6FE7-FDC23E912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261" y="2761382"/>
            <a:ext cx="4742951" cy="27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60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1856</TotalTime>
  <Words>1941</Words>
  <Application>Microsoft Office PowerPoint</Application>
  <PresentationFormat>Laajakuva</PresentationFormat>
  <Paragraphs>198</Paragraphs>
  <Slides>24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1" baseType="lpstr">
      <vt:lpstr>Calibri</vt:lpstr>
      <vt:lpstr>Corbel</vt:lpstr>
      <vt:lpstr>Kenyan Coffee Rg</vt:lpstr>
      <vt:lpstr>Roboto Slab</vt:lpstr>
      <vt:lpstr>Source Sans Pro</vt:lpstr>
      <vt:lpstr>Wingdings</vt:lpstr>
      <vt:lpstr>Vuorovärinen</vt:lpstr>
      <vt:lpstr>PowerPoint-esitys</vt:lpstr>
      <vt:lpstr>  LUKU 11      UMPIERITYKSEN FYSIOLOGIAA </vt:lpstr>
      <vt:lpstr>11.1 Umpieritysrauhaset ja hormonit</vt:lpstr>
      <vt:lpstr>11.1 Umpieritysrauhaset ja hormonit</vt:lpstr>
      <vt:lpstr>11.1 Umpieritysrauhaset ja hormonit</vt:lpstr>
      <vt:lpstr>11.1 Umpieritysrauhaset ja hormonit</vt:lpstr>
      <vt:lpstr>11.1 Umpieritysrauhaset ja hormonit</vt:lpstr>
      <vt:lpstr>11.1 Umpieritysrauhaset ja hormonit</vt:lpstr>
      <vt:lpstr>11.2 Hormonien toimintamekanismit</vt:lpstr>
      <vt:lpstr>11.3 Aivolisäkkeen hormonitoiminta </vt:lpstr>
      <vt:lpstr>11.3 Aivolisäkkeen hormonitoiminta </vt:lpstr>
      <vt:lpstr>11.3 Aivolisäkkeen hormonitoiminta</vt:lpstr>
      <vt:lpstr>11.3 Aivolisäkkeen hormonitoiminta</vt:lpstr>
      <vt:lpstr>11.4 Lisämunuaisen hormonitoiminta</vt:lpstr>
      <vt:lpstr>11.5 Kilpirauhanen ja lisäkilpirauhaset </vt:lpstr>
      <vt:lpstr>11.5 Kilpirauhanen ja lisäkilpirauhaset</vt:lpstr>
      <vt:lpstr>11.6 Haima ja muut hormoneja erittävät rauhaset sekä elimet </vt:lpstr>
      <vt:lpstr>11.6 Haima ja muut hormoneja erittävät rauhaset sekä elimet</vt:lpstr>
      <vt:lpstr>11.6 Haima ja muut hormoneja erittävät rauhaset sekä elimet</vt:lpstr>
      <vt:lpstr>11.6 Haima ja muut hormoneja erittävät rauhaset sekä elimet</vt:lpstr>
      <vt:lpstr>11.6 Haima ja muut hormoneja erittävät rauhaset sekä elimet</vt:lpstr>
      <vt:lpstr>11.7 Autokriininen ja parakriininen säätely</vt:lpstr>
      <vt:lpstr>11.7 Autokriininen ja parakriininen säätely</vt:lpstr>
      <vt:lpstr>11.7 Autokriininen ja parakriininen säätely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10</cp:revision>
  <dcterms:created xsi:type="dcterms:W3CDTF">2023-12-03T10:52:05Z</dcterms:created>
  <dcterms:modified xsi:type="dcterms:W3CDTF">2024-02-09T14:15:52Z</dcterms:modified>
</cp:coreProperties>
</file>