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64" r:id="rId2"/>
    <p:sldId id="257" r:id="rId3"/>
    <p:sldId id="265" r:id="rId4"/>
    <p:sldId id="269" r:id="rId5"/>
    <p:sldId id="266" r:id="rId6"/>
    <p:sldId id="270" r:id="rId7"/>
    <p:sldId id="271" r:id="rId8"/>
    <p:sldId id="267" r:id="rId9"/>
    <p:sldId id="272" r:id="rId10"/>
    <p:sldId id="273" r:id="rId11"/>
    <p:sldId id="274" r:id="rId12"/>
    <p:sldId id="268" r:id="rId13"/>
    <p:sldId id="275" r:id="rId14"/>
    <p:sldId id="276" r:id="rId15"/>
    <p:sldId id="277" r:id="rId16"/>
    <p:sldId id="278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AB4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F993EC-761C-4F36-8B16-EBACC7C36E40}" v="51" dt="2024-02-01T13:05:24.8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226" autoAdjust="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pani Risto" userId="976c6936-ee02-4032-8c0b-9c911f48e023" providerId="ADAL" clId="{41F993EC-761C-4F36-8B16-EBACC7C36E40}"/>
    <pc:docChg chg="undo custSel addSld delSld modSld">
      <pc:chgData name="Tapani Risto" userId="976c6936-ee02-4032-8c0b-9c911f48e023" providerId="ADAL" clId="{41F993EC-761C-4F36-8B16-EBACC7C36E40}" dt="2024-02-01T13:12:53.570" v="9770" actId="255"/>
      <pc:docMkLst>
        <pc:docMk/>
      </pc:docMkLst>
      <pc:sldChg chg="addSp delSp modSp mod">
        <pc:chgData name="Tapani Risto" userId="976c6936-ee02-4032-8c0b-9c911f48e023" providerId="ADAL" clId="{41F993EC-761C-4F36-8B16-EBACC7C36E40}" dt="2024-01-30T13:00:22.205" v="32" actId="20577"/>
        <pc:sldMkLst>
          <pc:docMk/>
          <pc:sldMk cId="2889041593" sldId="257"/>
        </pc:sldMkLst>
        <pc:spChg chg="mod">
          <ac:chgData name="Tapani Risto" userId="976c6936-ee02-4032-8c0b-9c911f48e023" providerId="ADAL" clId="{41F993EC-761C-4F36-8B16-EBACC7C36E40}" dt="2024-01-30T12:59:24.152" v="3" actId="27636"/>
          <ac:spMkLst>
            <pc:docMk/>
            <pc:sldMk cId="2889041593" sldId="257"/>
            <ac:spMk id="2" creationId="{8117D41D-10AB-A374-1CAA-651FA6802492}"/>
          </ac:spMkLst>
        </pc:spChg>
        <pc:spChg chg="mod">
          <ac:chgData name="Tapani Risto" userId="976c6936-ee02-4032-8c0b-9c911f48e023" providerId="ADAL" clId="{41F993EC-761C-4F36-8B16-EBACC7C36E40}" dt="2024-01-30T12:59:53.337" v="11" actId="1076"/>
          <ac:spMkLst>
            <pc:docMk/>
            <pc:sldMk cId="2889041593" sldId="257"/>
            <ac:spMk id="3" creationId="{4B4A6579-F82A-DA1D-37D6-6129B8C20604}"/>
          </ac:spMkLst>
        </pc:spChg>
        <pc:spChg chg="add del mod">
          <ac:chgData name="Tapani Risto" userId="976c6936-ee02-4032-8c0b-9c911f48e023" providerId="ADAL" clId="{41F993EC-761C-4F36-8B16-EBACC7C36E40}" dt="2024-01-30T12:59:41.572" v="7"/>
          <ac:spMkLst>
            <pc:docMk/>
            <pc:sldMk cId="2889041593" sldId="257"/>
            <ac:spMk id="4" creationId="{CD155867-FEA9-5C25-21A5-AE56153AB7C4}"/>
          </ac:spMkLst>
        </pc:spChg>
        <pc:spChg chg="del">
          <ac:chgData name="Tapani Risto" userId="976c6936-ee02-4032-8c0b-9c911f48e023" providerId="ADAL" clId="{41F993EC-761C-4F36-8B16-EBACC7C36E40}" dt="2024-01-30T12:59:37.800" v="5" actId="21"/>
          <ac:spMkLst>
            <pc:docMk/>
            <pc:sldMk cId="2889041593" sldId="257"/>
            <ac:spMk id="6" creationId="{65258638-06D2-B0DF-A3B0-29D7CB93BDF8}"/>
          </ac:spMkLst>
        </pc:spChg>
        <pc:spChg chg="add mod">
          <ac:chgData name="Tapani Risto" userId="976c6936-ee02-4032-8c0b-9c911f48e023" providerId="ADAL" clId="{41F993EC-761C-4F36-8B16-EBACC7C36E40}" dt="2024-01-30T13:00:22.205" v="32" actId="20577"/>
          <ac:spMkLst>
            <pc:docMk/>
            <pc:sldMk cId="2889041593" sldId="257"/>
            <ac:spMk id="7" creationId="{85832FB9-7347-ABDC-D27A-4F9D0E0B39F8}"/>
          </ac:spMkLst>
        </pc:spChg>
      </pc:sldChg>
      <pc:sldChg chg="addSp modSp new mod">
        <pc:chgData name="Tapani Risto" userId="976c6936-ee02-4032-8c0b-9c911f48e023" providerId="ADAL" clId="{41F993EC-761C-4F36-8B16-EBACC7C36E40}" dt="2024-01-30T13:28:14.446" v="807" actId="14100"/>
        <pc:sldMkLst>
          <pc:docMk/>
          <pc:sldMk cId="1120539900" sldId="265"/>
        </pc:sldMkLst>
        <pc:spChg chg="mod">
          <ac:chgData name="Tapani Risto" userId="976c6936-ee02-4032-8c0b-9c911f48e023" providerId="ADAL" clId="{41F993EC-761C-4F36-8B16-EBACC7C36E40}" dt="2024-01-30T13:01:32.200" v="51" actId="20577"/>
          <ac:spMkLst>
            <pc:docMk/>
            <pc:sldMk cId="1120539900" sldId="265"/>
            <ac:spMk id="2" creationId="{1A2197D3-FD7F-0FD2-4F44-D1559D9B6272}"/>
          </ac:spMkLst>
        </pc:spChg>
        <pc:spChg chg="mod">
          <ac:chgData name="Tapani Risto" userId="976c6936-ee02-4032-8c0b-9c911f48e023" providerId="ADAL" clId="{41F993EC-761C-4F36-8B16-EBACC7C36E40}" dt="2024-01-30T13:28:14.446" v="807" actId="14100"/>
          <ac:spMkLst>
            <pc:docMk/>
            <pc:sldMk cId="1120539900" sldId="265"/>
            <ac:spMk id="3" creationId="{79487A4D-54B3-D680-FEF0-E79A6D1C1F73}"/>
          </ac:spMkLst>
        </pc:spChg>
        <pc:picChg chg="add mod">
          <ac:chgData name="Tapani Risto" userId="976c6936-ee02-4032-8c0b-9c911f48e023" providerId="ADAL" clId="{41F993EC-761C-4F36-8B16-EBACC7C36E40}" dt="2024-01-30T13:12:35.447" v="75" actId="1076"/>
          <ac:picMkLst>
            <pc:docMk/>
            <pc:sldMk cId="1120539900" sldId="265"/>
            <ac:picMk id="5" creationId="{7E14800E-B8C8-0FD9-2A19-9133D10E5D58}"/>
          </ac:picMkLst>
        </pc:picChg>
      </pc:sldChg>
      <pc:sldChg chg="addSp modSp new mod">
        <pc:chgData name="Tapani Risto" userId="976c6936-ee02-4032-8c0b-9c911f48e023" providerId="ADAL" clId="{41F993EC-761C-4F36-8B16-EBACC7C36E40}" dt="2024-01-30T13:54:41.839" v="1225" actId="1076"/>
        <pc:sldMkLst>
          <pc:docMk/>
          <pc:sldMk cId="1347104794" sldId="266"/>
        </pc:sldMkLst>
        <pc:spChg chg="mod">
          <ac:chgData name="Tapani Risto" userId="976c6936-ee02-4032-8c0b-9c911f48e023" providerId="ADAL" clId="{41F993EC-761C-4F36-8B16-EBACC7C36E40}" dt="2024-01-30T13:01:46.584" v="58" actId="20577"/>
          <ac:spMkLst>
            <pc:docMk/>
            <pc:sldMk cId="1347104794" sldId="266"/>
            <ac:spMk id="2" creationId="{5EDD6D0F-5E88-4C18-774E-C2DB36EEDF17}"/>
          </ac:spMkLst>
        </pc:spChg>
        <pc:spChg chg="mod">
          <ac:chgData name="Tapani Risto" userId="976c6936-ee02-4032-8c0b-9c911f48e023" providerId="ADAL" clId="{41F993EC-761C-4F36-8B16-EBACC7C36E40}" dt="2024-01-30T13:54:35.947" v="1224" actId="255"/>
          <ac:spMkLst>
            <pc:docMk/>
            <pc:sldMk cId="1347104794" sldId="266"/>
            <ac:spMk id="3" creationId="{FEC2933F-80D0-A51D-F609-799CD36FA2EB}"/>
          </ac:spMkLst>
        </pc:spChg>
        <pc:picChg chg="add mod">
          <ac:chgData name="Tapani Risto" userId="976c6936-ee02-4032-8c0b-9c911f48e023" providerId="ADAL" clId="{41F993EC-761C-4F36-8B16-EBACC7C36E40}" dt="2024-01-30T13:43:25.119" v="1042" actId="1076"/>
          <ac:picMkLst>
            <pc:docMk/>
            <pc:sldMk cId="1347104794" sldId="266"/>
            <ac:picMk id="5" creationId="{1E5F4E0B-07CA-D320-347E-B1230340A2DC}"/>
          </ac:picMkLst>
        </pc:picChg>
        <pc:picChg chg="add mod">
          <ac:chgData name="Tapani Risto" userId="976c6936-ee02-4032-8c0b-9c911f48e023" providerId="ADAL" clId="{41F993EC-761C-4F36-8B16-EBACC7C36E40}" dt="2024-01-30T13:54:41.839" v="1225" actId="1076"/>
          <ac:picMkLst>
            <pc:docMk/>
            <pc:sldMk cId="1347104794" sldId="266"/>
            <ac:picMk id="7" creationId="{28A1BF1D-A71E-B954-EC47-D54DC05B187F}"/>
          </ac:picMkLst>
        </pc:picChg>
      </pc:sldChg>
      <pc:sldChg chg="addSp modSp new mod">
        <pc:chgData name="Tapani Risto" userId="976c6936-ee02-4032-8c0b-9c911f48e023" providerId="ADAL" clId="{41F993EC-761C-4F36-8B16-EBACC7C36E40}" dt="2024-01-30T14:29:41.064" v="3038" actId="20577"/>
        <pc:sldMkLst>
          <pc:docMk/>
          <pc:sldMk cId="816321556" sldId="267"/>
        </pc:sldMkLst>
        <pc:spChg chg="mod">
          <ac:chgData name="Tapani Risto" userId="976c6936-ee02-4032-8c0b-9c911f48e023" providerId="ADAL" clId="{41F993EC-761C-4F36-8B16-EBACC7C36E40}" dt="2024-01-30T13:01:58.222" v="64" actId="20577"/>
          <ac:spMkLst>
            <pc:docMk/>
            <pc:sldMk cId="816321556" sldId="267"/>
            <ac:spMk id="2" creationId="{B9304F1B-5E76-E583-5C22-9969B6B9A653}"/>
          </ac:spMkLst>
        </pc:spChg>
        <pc:spChg chg="mod">
          <ac:chgData name="Tapani Risto" userId="976c6936-ee02-4032-8c0b-9c911f48e023" providerId="ADAL" clId="{41F993EC-761C-4F36-8B16-EBACC7C36E40}" dt="2024-01-30T14:29:41.064" v="3038" actId="20577"/>
          <ac:spMkLst>
            <pc:docMk/>
            <pc:sldMk cId="816321556" sldId="267"/>
            <ac:spMk id="3" creationId="{A6624EA4-9DEE-A23A-517A-25D1E29F7618}"/>
          </ac:spMkLst>
        </pc:spChg>
        <pc:picChg chg="add mod">
          <ac:chgData name="Tapani Risto" userId="976c6936-ee02-4032-8c0b-9c911f48e023" providerId="ADAL" clId="{41F993EC-761C-4F36-8B16-EBACC7C36E40}" dt="2024-01-30T14:23:22.901" v="2677"/>
          <ac:picMkLst>
            <pc:docMk/>
            <pc:sldMk cId="816321556" sldId="267"/>
            <ac:picMk id="4" creationId="{048B24DC-BD31-633A-1022-423B753B8D9A}"/>
          </ac:picMkLst>
        </pc:picChg>
        <pc:picChg chg="add mod">
          <ac:chgData name="Tapani Risto" userId="976c6936-ee02-4032-8c0b-9c911f48e023" providerId="ADAL" clId="{41F993EC-761C-4F36-8B16-EBACC7C36E40}" dt="2024-01-30T14:26:07.787" v="2837" actId="1076"/>
          <ac:picMkLst>
            <pc:docMk/>
            <pc:sldMk cId="816321556" sldId="267"/>
            <ac:picMk id="6" creationId="{E8336BBB-FB8D-47F4-69E2-40F870B6CCB6}"/>
          </ac:picMkLst>
        </pc:picChg>
      </pc:sldChg>
      <pc:sldChg chg="addSp modSp new mod">
        <pc:chgData name="Tapani Risto" userId="976c6936-ee02-4032-8c0b-9c911f48e023" providerId="ADAL" clId="{41F993EC-761C-4F36-8B16-EBACC7C36E40}" dt="2024-02-01T12:02:44.606" v="6669" actId="6549"/>
        <pc:sldMkLst>
          <pc:docMk/>
          <pc:sldMk cId="2580996632" sldId="268"/>
        </pc:sldMkLst>
        <pc:spChg chg="mod">
          <ac:chgData name="Tapani Risto" userId="976c6936-ee02-4032-8c0b-9c911f48e023" providerId="ADAL" clId="{41F993EC-761C-4F36-8B16-EBACC7C36E40}" dt="2024-01-30T13:02:09.363" v="70" actId="20577"/>
          <ac:spMkLst>
            <pc:docMk/>
            <pc:sldMk cId="2580996632" sldId="268"/>
            <ac:spMk id="2" creationId="{9E56A3A6-13C4-E40F-6B47-2BFB326B46D5}"/>
          </ac:spMkLst>
        </pc:spChg>
        <pc:spChg chg="mod">
          <ac:chgData name="Tapani Risto" userId="976c6936-ee02-4032-8c0b-9c911f48e023" providerId="ADAL" clId="{41F993EC-761C-4F36-8B16-EBACC7C36E40}" dt="2024-02-01T12:02:44.606" v="6669" actId="6549"/>
          <ac:spMkLst>
            <pc:docMk/>
            <pc:sldMk cId="2580996632" sldId="268"/>
            <ac:spMk id="3" creationId="{2B6DD557-3AA4-7B3B-BBCF-BBCA5D350FD9}"/>
          </ac:spMkLst>
        </pc:spChg>
        <pc:spChg chg="add mod">
          <ac:chgData name="Tapani Risto" userId="976c6936-ee02-4032-8c0b-9c911f48e023" providerId="ADAL" clId="{41F993EC-761C-4F36-8B16-EBACC7C36E40}" dt="2024-01-31T06:43:37.822" v="5908" actId="1076"/>
          <ac:spMkLst>
            <pc:docMk/>
            <pc:sldMk cId="2580996632" sldId="268"/>
            <ac:spMk id="5" creationId="{2B13A588-4E8C-A02A-3061-0D4A2F6106B4}"/>
          </ac:spMkLst>
        </pc:spChg>
        <pc:spChg chg="add mod">
          <ac:chgData name="Tapani Risto" userId="976c6936-ee02-4032-8c0b-9c911f48e023" providerId="ADAL" clId="{41F993EC-761C-4F36-8B16-EBACC7C36E40}" dt="2024-01-31T06:44:49.034" v="5984" actId="1076"/>
          <ac:spMkLst>
            <pc:docMk/>
            <pc:sldMk cId="2580996632" sldId="268"/>
            <ac:spMk id="6" creationId="{70768943-5F54-A8DD-C3E1-412E77DD043B}"/>
          </ac:spMkLst>
        </pc:spChg>
        <pc:picChg chg="add mod">
          <ac:chgData name="Tapani Risto" userId="976c6936-ee02-4032-8c0b-9c911f48e023" providerId="ADAL" clId="{41F993EC-761C-4F36-8B16-EBACC7C36E40}" dt="2024-01-31T06:43:33.058" v="5907" actId="14100"/>
          <ac:picMkLst>
            <pc:docMk/>
            <pc:sldMk cId="2580996632" sldId="268"/>
            <ac:picMk id="1026" creationId="{4E349DE7-5154-E03B-6677-ABD8998FB03C}"/>
          </ac:picMkLst>
        </pc:picChg>
        <pc:picChg chg="add mod">
          <ac:chgData name="Tapani Risto" userId="976c6936-ee02-4032-8c0b-9c911f48e023" providerId="ADAL" clId="{41F993EC-761C-4F36-8B16-EBACC7C36E40}" dt="2024-01-31T06:43:55.313" v="5913" actId="1076"/>
          <ac:picMkLst>
            <pc:docMk/>
            <pc:sldMk cId="2580996632" sldId="268"/>
            <ac:picMk id="1028" creationId="{0EE491CB-F6CA-7DFD-4B32-D441CAF83E70}"/>
          </ac:picMkLst>
        </pc:picChg>
      </pc:sldChg>
      <pc:sldChg chg="modSp add mod">
        <pc:chgData name="Tapani Risto" userId="976c6936-ee02-4032-8c0b-9c911f48e023" providerId="ADAL" clId="{41F993EC-761C-4F36-8B16-EBACC7C36E40}" dt="2024-01-30T13:37:17.809" v="1032" actId="20577"/>
        <pc:sldMkLst>
          <pc:docMk/>
          <pc:sldMk cId="2125293958" sldId="269"/>
        </pc:sldMkLst>
        <pc:spChg chg="mod">
          <ac:chgData name="Tapani Risto" userId="976c6936-ee02-4032-8c0b-9c911f48e023" providerId="ADAL" clId="{41F993EC-761C-4F36-8B16-EBACC7C36E40}" dt="2024-01-30T13:37:17.809" v="1032" actId="20577"/>
          <ac:spMkLst>
            <pc:docMk/>
            <pc:sldMk cId="2125293958" sldId="269"/>
            <ac:spMk id="3" creationId="{79487A4D-54B3-D680-FEF0-E79A6D1C1F73}"/>
          </ac:spMkLst>
        </pc:spChg>
      </pc:sldChg>
      <pc:sldChg chg="addSp delSp modSp add mod">
        <pc:chgData name="Tapani Risto" userId="976c6936-ee02-4032-8c0b-9c911f48e023" providerId="ADAL" clId="{41F993EC-761C-4F36-8B16-EBACC7C36E40}" dt="2024-01-30T13:59:15.552" v="1798" actId="1076"/>
        <pc:sldMkLst>
          <pc:docMk/>
          <pc:sldMk cId="2053859381" sldId="270"/>
        </pc:sldMkLst>
        <pc:spChg chg="mod">
          <ac:chgData name="Tapani Risto" userId="976c6936-ee02-4032-8c0b-9c911f48e023" providerId="ADAL" clId="{41F993EC-761C-4F36-8B16-EBACC7C36E40}" dt="2024-01-30T13:58:54.242" v="1796" actId="20577"/>
          <ac:spMkLst>
            <pc:docMk/>
            <pc:sldMk cId="2053859381" sldId="270"/>
            <ac:spMk id="3" creationId="{FEC2933F-80D0-A51D-F609-799CD36FA2EB}"/>
          </ac:spMkLst>
        </pc:spChg>
        <pc:picChg chg="add mod">
          <ac:chgData name="Tapani Risto" userId="976c6936-ee02-4032-8c0b-9c911f48e023" providerId="ADAL" clId="{41F993EC-761C-4F36-8B16-EBACC7C36E40}" dt="2024-01-30T13:59:15.552" v="1798" actId="1076"/>
          <ac:picMkLst>
            <pc:docMk/>
            <pc:sldMk cId="2053859381" sldId="270"/>
            <ac:picMk id="6" creationId="{2A6E39CA-856A-6E6F-6BA1-BB143342F381}"/>
          </ac:picMkLst>
        </pc:picChg>
        <pc:picChg chg="del">
          <ac:chgData name="Tapani Risto" userId="976c6936-ee02-4032-8c0b-9c911f48e023" providerId="ADAL" clId="{41F993EC-761C-4F36-8B16-EBACC7C36E40}" dt="2024-01-30T13:54:54.722" v="1227" actId="478"/>
          <ac:picMkLst>
            <pc:docMk/>
            <pc:sldMk cId="2053859381" sldId="270"/>
            <ac:picMk id="7" creationId="{28A1BF1D-A71E-B954-EC47-D54DC05B187F}"/>
          </ac:picMkLst>
        </pc:picChg>
      </pc:sldChg>
      <pc:sldChg chg="addSp delSp modSp add mod">
        <pc:chgData name="Tapani Risto" userId="976c6936-ee02-4032-8c0b-9c911f48e023" providerId="ADAL" clId="{41F993EC-761C-4F36-8B16-EBACC7C36E40}" dt="2024-01-30T14:15:29.273" v="2674" actId="1076"/>
        <pc:sldMkLst>
          <pc:docMk/>
          <pc:sldMk cId="593745224" sldId="271"/>
        </pc:sldMkLst>
        <pc:spChg chg="mod">
          <ac:chgData name="Tapani Risto" userId="976c6936-ee02-4032-8c0b-9c911f48e023" providerId="ADAL" clId="{41F993EC-761C-4F36-8B16-EBACC7C36E40}" dt="2024-01-30T14:15:29.273" v="2674" actId="1076"/>
          <ac:spMkLst>
            <pc:docMk/>
            <pc:sldMk cId="593745224" sldId="271"/>
            <ac:spMk id="3" creationId="{FEC2933F-80D0-A51D-F609-799CD36FA2EB}"/>
          </ac:spMkLst>
        </pc:spChg>
        <pc:spChg chg="add del">
          <ac:chgData name="Tapani Risto" userId="976c6936-ee02-4032-8c0b-9c911f48e023" providerId="ADAL" clId="{41F993EC-761C-4F36-8B16-EBACC7C36E40}" dt="2024-01-30T14:08:50.360" v="2393" actId="22"/>
          <ac:spMkLst>
            <pc:docMk/>
            <pc:sldMk cId="593745224" sldId="271"/>
            <ac:spMk id="7" creationId="{66B8F9E2-2669-8679-6B26-24BE66DFF36D}"/>
          </ac:spMkLst>
        </pc:spChg>
        <pc:picChg chg="del">
          <ac:chgData name="Tapani Risto" userId="976c6936-ee02-4032-8c0b-9c911f48e023" providerId="ADAL" clId="{41F993EC-761C-4F36-8B16-EBACC7C36E40}" dt="2024-01-30T14:08:46.592" v="2391" actId="478"/>
          <ac:picMkLst>
            <pc:docMk/>
            <pc:sldMk cId="593745224" sldId="271"/>
            <ac:picMk id="5" creationId="{1E5F4E0B-07CA-D320-347E-B1230340A2DC}"/>
          </ac:picMkLst>
        </pc:picChg>
        <pc:picChg chg="del">
          <ac:chgData name="Tapani Risto" userId="976c6936-ee02-4032-8c0b-9c911f48e023" providerId="ADAL" clId="{41F993EC-761C-4F36-8B16-EBACC7C36E40}" dt="2024-01-30T14:03:11.024" v="1801" actId="478"/>
          <ac:picMkLst>
            <pc:docMk/>
            <pc:sldMk cId="593745224" sldId="271"/>
            <ac:picMk id="6" creationId="{2A6E39CA-856A-6E6F-6BA1-BB143342F381}"/>
          </ac:picMkLst>
        </pc:picChg>
        <pc:picChg chg="add del mod modCrop">
          <ac:chgData name="Tapani Risto" userId="976c6936-ee02-4032-8c0b-9c911f48e023" providerId="ADAL" clId="{41F993EC-761C-4F36-8B16-EBACC7C36E40}" dt="2024-01-30T14:11:29.777" v="2641" actId="478"/>
          <ac:picMkLst>
            <pc:docMk/>
            <pc:sldMk cId="593745224" sldId="271"/>
            <ac:picMk id="9" creationId="{71237F70-0E7A-4BFF-D103-38592386E9B8}"/>
          </ac:picMkLst>
        </pc:picChg>
        <pc:picChg chg="add mod">
          <ac:chgData name="Tapani Risto" userId="976c6936-ee02-4032-8c0b-9c911f48e023" providerId="ADAL" clId="{41F993EC-761C-4F36-8B16-EBACC7C36E40}" dt="2024-01-30T14:11:58.322" v="2645" actId="14100"/>
          <ac:picMkLst>
            <pc:docMk/>
            <pc:sldMk cId="593745224" sldId="271"/>
            <ac:picMk id="11" creationId="{DBE6CC5F-4B41-7F84-B130-C06650C51980}"/>
          </ac:picMkLst>
        </pc:picChg>
      </pc:sldChg>
      <pc:sldChg chg="new del">
        <pc:chgData name="Tapani Risto" userId="976c6936-ee02-4032-8c0b-9c911f48e023" providerId="ADAL" clId="{41F993EC-761C-4F36-8B16-EBACC7C36E40}" dt="2024-01-31T06:17:26.979" v="3040" actId="680"/>
        <pc:sldMkLst>
          <pc:docMk/>
          <pc:sldMk cId="628695071" sldId="272"/>
        </pc:sldMkLst>
      </pc:sldChg>
      <pc:sldChg chg="modSp add mod">
        <pc:chgData name="Tapani Risto" userId="976c6936-ee02-4032-8c0b-9c911f48e023" providerId="ADAL" clId="{41F993EC-761C-4F36-8B16-EBACC7C36E40}" dt="2024-01-31T06:27:34.783" v="4903" actId="255"/>
        <pc:sldMkLst>
          <pc:docMk/>
          <pc:sldMk cId="2952403914" sldId="272"/>
        </pc:sldMkLst>
        <pc:spChg chg="mod">
          <ac:chgData name="Tapani Risto" userId="976c6936-ee02-4032-8c0b-9c911f48e023" providerId="ADAL" clId="{41F993EC-761C-4F36-8B16-EBACC7C36E40}" dt="2024-01-31T06:27:34.783" v="4903" actId="255"/>
          <ac:spMkLst>
            <pc:docMk/>
            <pc:sldMk cId="2952403914" sldId="272"/>
            <ac:spMk id="3" creationId="{A6624EA4-9DEE-A23A-517A-25D1E29F7618}"/>
          </ac:spMkLst>
        </pc:spChg>
      </pc:sldChg>
      <pc:sldChg chg="addSp delSp modSp add mod">
        <pc:chgData name="Tapani Risto" userId="976c6936-ee02-4032-8c0b-9c911f48e023" providerId="ADAL" clId="{41F993EC-761C-4F36-8B16-EBACC7C36E40}" dt="2024-01-31T06:30:08.590" v="5083" actId="20577"/>
        <pc:sldMkLst>
          <pc:docMk/>
          <pc:sldMk cId="2969880570" sldId="273"/>
        </pc:sldMkLst>
        <pc:spChg chg="mod">
          <ac:chgData name="Tapani Risto" userId="976c6936-ee02-4032-8c0b-9c911f48e023" providerId="ADAL" clId="{41F993EC-761C-4F36-8B16-EBACC7C36E40}" dt="2024-01-31T06:30:08.590" v="5083" actId="20577"/>
          <ac:spMkLst>
            <pc:docMk/>
            <pc:sldMk cId="2969880570" sldId="273"/>
            <ac:spMk id="3" creationId="{A6624EA4-9DEE-A23A-517A-25D1E29F7618}"/>
          </ac:spMkLst>
        </pc:spChg>
        <pc:picChg chg="del">
          <ac:chgData name="Tapani Risto" userId="976c6936-ee02-4032-8c0b-9c911f48e023" providerId="ADAL" clId="{41F993EC-761C-4F36-8B16-EBACC7C36E40}" dt="2024-01-31T06:26:44.893" v="4897" actId="478"/>
          <ac:picMkLst>
            <pc:docMk/>
            <pc:sldMk cId="2969880570" sldId="273"/>
            <ac:picMk id="4" creationId="{048B24DC-BD31-633A-1022-423B753B8D9A}"/>
          </ac:picMkLst>
        </pc:picChg>
        <pc:picChg chg="del">
          <ac:chgData name="Tapani Risto" userId="976c6936-ee02-4032-8c0b-9c911f48e023" providerId="ADAL" clId="{41F993EC-761C-4F36-8B16-EBACC7C36E40}" dt="2024-01-31T06:26:47.085" v="4898" actId="478"/>
          <ac:picMkLst>
            <pc:docMk/>
            <pc:sldMk cId="2969880570" sldId="273"/>
            <ac:picMk id="6" creationId="{E8336BBB-FB8D-47F4-69E2-40F870B6CCB6}"/>
          </ac:picMkLst>
        </pc:picChg>
        <pc:picChg chg="add mod">
          <ac:chgData name="Tapani Risto" userId="976c6936-ee02-4032-8c0b-9c911f48e023" providerId="ADAL" clId="{41F993EC-761C-4F36-8B16-EBACC7C36E40}" dt="2024-01-31T06:29:23.107" v="5036" actId="14100"/>
          <ac:picMkLst>
            <pc:docMk/>
            <pc:sldMk cId="2969880570" sldId="273"/>
            <ac:picMk id="7" creationId="{B0647EB2-6BC0-66E2-6434-20AA4436A2A3}"/>
          </ac:picMkLst>
        </pc:picChg>
      </pc:sldChg>
      <pc:sldChg chg="add del">
        <pc:chgData name="Tapani Risto" userId="976c6936-ee02-4032-8c0b-9c911f48e023" providerId="ADAL" clId="{41F993EC-761C-4F36-8B16-EBACC7C36E40}" dt="2024-01-31T06:18:17.460" v="3408"/>
        <pc:sldMkLst>
          <pc:docMk/>
          <pc:sldMk cId="4091232875" sldId="273"/>
        </pc:sldMkLst>
      </pc:sldChg>
      <pc:sldChg chg="modSp add mod">
        <pc:chgData name="Tapani Risto" userId="976c6936-ee02-4032-8c0b-9c911f48e023" providerId="ADAL" clId="{41F993EC-761C-4F36-8B16-EBACC7C36E40}" dt="2024-01-31T06:35:38.023" v="5882" actId="14100"/>
        <pc:sldMkLst>
          <pc:docMk/>
          <pc:sldMk cId="1157928025" sldId="274"/>
        </pc:sldMkLst>
        <pc:spChg chg="mod">
          <ac:chgData name="Tapani Risto" userId="976c6936-ee02-4032-8c0b-9c911f48e023" providerId="ADAL" clId="{41F993EC-761C-4F36-8B16-EBACC7C36E40}" dt="2024-01-31T06:35:38.023" v="5882" actId="14100"/>
          <ac:spMkLst>
            <pc:docMk/>
            <pc:sldMk cId="1157928025" sldId="274"/>
            <ac:spMk id="3" creationId="{A6624EA4-9DEE-A23A-517A-25D1E29F7618}"/>
          </ac:spMkLst>
        </pc:spChg>
        <pc:picChg chg="mod">
          <ac:chgData name="Tapani Risto" userId="976c6936-ee02-4032-8c0b-9c911f48e023" providerId="ADAL" clId="{41F993EC-761C-4F36-8B16-EBACC7C36E40}" dt="2024-01-31T06:35:35.120" v="5881" actId="1076"/>
          <ac:picMkLst>
            <pc:docMk/>
            <pc:sldMk cId="1157928025" sldId="274"/>
            <ac:picMk id="7" creationId="{B0647EB2-6BC0-66E2-6434-20AA4436A2A3}"/>
          </ac:picMkLst>
        </pc:picChg>
      </pc:sldChg>
      <pc:sldChg chg="addSp delSp modSp add mod">
        <pc:chgData name="Tapani Risto" userId="976c6936-ee02-4032-8c0b-9c911f48e023" providerId="ADAL" clId="{41F993EC-761C-4F36-8B16-EBACC7C36E40}" dt="2024-02-01T12:32:53.569" v="7345" actId="1076"/>
        <pc:sldMkLst>
          <pc:docMk/>
          <pc:sldMk cId="4094658586" sldId="275"/>
        </pc:sldMkLst>
        <pc:spChg chg="mod">
          <ac:chgData name="Tapani Risto" userId="976c6936-ee02-4032-8c0b-9c911f48e023" providerId="ADAL" clId="{41F993EC-761C-4F36-8B16-EBACC7C36E40}" dt="2024-02-01T12:31:39.052" v="7337" actId="1076"/>
          <ac:spMkLst>
            <pc:docMk/>
            <pc:sldMk cId="4094658586" sldId="275"/>
            <ac:spMk id="3" creationId="{2B6DD557-3AA4-7B3B-BBCF-BBCA5D350FD9}"/>
          </ac:spMkLst>
        </pc:spChg>
        <pc:spChg chg="add del mod">
          <ac:chgData name="Tapani Risto" userId="976c6936-ee02-4032-8c0b-9c911f48e023" providerId="ADAL" clId="{41F993EC-761C-4F36-8B16-EBACC7C36E40}" dt="2024-02-01T12:32:47.774" v="7343" actId="478"/>
          <ac:spMkLst>
            <pc:docMk/>
            <pc:sldMk cId="4094658586" sldId="275"/>
            <ac:spMk id="5" creationId="{125541A4-F128-DD62-59DF-8D4AC0ADCD87}"/>
          </ac:spMkLst>
        </pc:spChg>
        <pc:picChg chg="add del mod">
          <ac:chgData name="Tapani Risto" userId="976c6936-ee02-4032-8c0b-9c911f48e023" providerId="ADAL" clId="{41F993EC-761C-4F36-8B16-EBACC7C36E40}" dt="2024-02-01T12:32:44.594" v="7342" actId="478"/>
          <ac:picMkLst>
            <pc:docMk/>
            <pc:sldMk cId="4094658586" sldId="275"/>
            <ac:picMk id="4" creationId="{62460295-770A-8A24-E658-4CD0C342D740}"/>
          </ac:picMkLst>
        </pc:picChg>
        <pc:picChg chg="add mod">
          <ac:chgData name="Tapani Risto" userId="976c6936-ee02-4032-8c0b-9c911f48e023" providerId="ADAL" clId="{41F993EC-761C-4F36-8B16-EBACC7C36E40}" dt="2024-02-01T12:32:53.569" v="7345" actId="1076"/>
          <ac:picMkLst>
            <pc:docMk/>
            <pc:sldMk cId="4094658586" sldId="275"/>
            <ac:picMk id="7" creationId="{FC69FBBC-EA9E-EE3F-A49D-1B784FD2E1BA}"/>
          </ac:picMkLst>
        </pc:picChg>
      </pc:sldChg>
      <pc:sldChg chg="addSp modSp add mod">
        <pc:chgData name="Tapani Risto" userId="976c6936-ee02-4032-8c0b-9c911f48e023" providerId="ADAL" clId="{41F993EC-761C-4F36-8B16-EBACC7C36E40}" dt="2024-02-01T12:43:45.343" v="7981" actId="255"/>
        <pc:sldMkLst>
          <pc:docMk/>
          <pc:sldMk cId="1707492041" sldId="276"/>
        </pc:sldMkLst>
        <pc:spChg chg="mod">
          <ac:chgData name="Tapani Risto" userId="976c6936-ee02-4032-8c0b-9c911f48e023" providerId="ADAL" clId="{41F993EC-761C-4F36-8B16-EBACC7C36E40}" dt="2024-02-01T12:43:45.343" v="7981" actId="255"/>
          <ac:spMkLst>
            <pc:docMk/>
            <pc:sldMk cId="1707492041" sldId="276"/>
            <ac:spMk id="3" creationId="{2B6DD557-3AA4-7B3B-BBCF-BBCA5D350FD9}"/>
          </ac:spMkLst>
        </pc:spChg>
        <pc:picChg chg="add mod">
          <ac:chgData name="Tapani Risto" userId="976c6936-ee02-4032-8c0b-9c911f48e023" providerId="ADAL" clId="{41F993EC-761C-4F36-8B16-EBACC7C36E40}" dt="2024-02-01T12:34:33.900" v="7348"/>
          <ac:picMkLst>
            <pc:docMk/>
            <pc:sldMk cId="1707492041" sldId="276"/>
            <ac:picMk id="4" creationId="{4C6D9048-8D41-C496-A0B0-12D6A86DEA19}"/>
          </ac:picMkLst>
        </pc:picChg>
      </pc:sldChg>
      <pc:sldChg chg="addSp delSp modSp add mod">
        <pc:chgData name="Tapani Risto" userId="976c6936-ee02-4032-8c0b-9c911f48e023" providerId="ADAL" clId="{41F993EC-761C-4F36-8B16-EBACC7C36E40}" dt="2024-02-01T13:02:01.955" v="8947" actId="6549"/>
        <pc:sldMkLst>
          <pc:docMk/>
          <pc:sldMk cId="1512875508" sldId="277"/>
        </pc:sldMkLst>
        <pc:spChg chg="mod">
          <ac:chgData name="Tapani Risto" userId="976c6936-ee02-4032-8c0b-9c911f48e023" providerId="ADAL" clId="{41F993EC-761C-4F36-8B16-EBACC7C36E40}" dt="2024-02-01T13:02:01.955" v="8947" actId="6549"/>
          <ac:spMkLst>
            <pc:docMk/>
            <pc:sldMk cId="1512875508" sldId="277"/>
            <ac:spMk id="3" creationId="{2B6DD557-3AA4-7B3B-BBCF-BBCA5D350FD9}"/>
          </ac:spMkLst>
        </pc:spChg>
        <pc:spChg chg="add mod">
          <ac:chgData name="Tapani Risto" userId="976c6936-ee02-4032-8c0b-9c911f48e023" providerId="ADAL" clId="{41F993EC-761C-4F36-8B16-EBACC7C36E40}" dt="2024-02-01T12:53:43.817" v="8505" actId="1076"/>
          <ac:spMkLst>
            <pc:docMk/>
            <pc:sldMk cId="1512875508" sldId="277"/>
            <ac:spMk id="5" creationId="{AF9149D4-E01B-3969-8513-D08FF813982D}"/>
          </ac:spMkLst>
        </pc:spChg>
        <pc:spChg chg="add del mod">
          <ac:chgData name="Tapani Risto" userId="976c6936-ee02-4032-8c0b-9c911f48e023" providerId="ADAL" clId="{41F993EC-761C-4F36-8B16-EBACC7C36E40}" dt="2024-02-01T12:55:38.175" v="8560" actId="478"/>
          <ac:spMkLst>
            <pc:docMk/>
            <pc:sldMk cId="1512875508" sldId="277"/>
            <ac:spMk id="6" creationId="{1EE5E52F-C402-761E-3025-2BD45A92A29B}"/>
          </ac:spMkLst>
        </pc:spChg>
        <pc:spChg chg="add mod">
          <ac:chgData name="Tapani Risto" userId="976c6936-ee02-4032-8c0b-9c911f48e023" providerId="ADAL" clId="{41F993EC-761C-4F36-8B16-EBACC7C36E40}" dt="2024-02-01T12:57:12.806" v="8596" actId="404"/>
          <ac:spMkLst>
            <pc:docMk/>
            <pc:sldMk cId="1512875508" sldId="277"/>
            <ac:spMk id="11" creationId="{5F30E409-4927-9CB6-DCA6-6C210B2B68E8}"/>
          </ac:spMkLst>
        </pc:spChg>
        <pc:picChg chg="add mod">
          <ac:chgData name="Tapani Risto" userId="976c6936-ee02-4032-8c0b-9c911f48e023" providerId="ADAL" clId="{41F993EC-761C-4F36-8B16-EBACC7C36E40}" dt="2024-02-01T12:53:40.489" v="8504" actId="1076"/>
          <ac:picMkLst>
            <pc:docMk/>
            <pc:sldMk cId="1512875508" sldId="277"/>
            <ac:picMk id="4" creationId="{F4A9E3FF-37E9-3665-C040-E7C95E70DAF7}"/>
          </ac:picMkLst>
        </pc:picChg>
        <pc:picChg chg="add del mod">
          <ac:chgData name="Tapani Risto" userId="976c6936-ee02-4032-8c0b-9c911f48e023" providerId="ADAL" clId="{41F993EC-761C-4F36-8B16-EBACC7C36E40}" dt="2024-02-01T12:56:05.328" v="8564" actId="478"/>
          <ac:picMkLst>
            <pc:docMk/>
            <pc:sldMk cId="1512875508" sldId="277"/>
            <ac:picMk id="8" creationId="{F432EB1D-3C03-DD69-7D49-B01CC5C55E71}"/>
          </ac:picMkLst>
        </pc:picChg>
        <pc:picChg chg="add mod">
          <ac:chgData name="Tapani Risto" userId="976c6936-ee02-4032-8c0b-9c911f48e023" providerId="ADAL" clId="{41F993EC-761C-4F36-8B16-EBACC7C36E40}" dt="2024-02-01T12:56:13.273" v="8567" actId="1076"/>
          <ac:picMkLst>
            <pc:docMk/>
            <pc:sldMk cId="1512875508" sldId="277"/>
            <ac:picMk id="10" creationId="{1DAC614E-5085-773E-2ABC-F7E549115C51}"/>
          </ac:picMkLst>
        </pc:picChg>
        <pc:picChg chg="add del mod">
          <ac:chgData name="Tapani Risto" userId="976c6936-ee02-4032-8c0b-9c911f48e023" providerId="ADAL" clId="{41F993EC-761C-4F36-8B16-EBACC7C36E40}" dt="2024-02-01T12:56:02.915" v="8563" actId="478"/>
          <ac:picMkLst>
            <pc:docMk/>
            <pc:sldMk cId="1512875508" sldId="277"/>
            <ac:picMk id="1026" creationId="{2BB2C75F-749D-5D31-455A-36B44FB73065}"/>
          </ac:picMkLst>
        </pc:picChg>
      </pc:sldChg>
      <pc:sldChg chg="addSp delSp modSp add mod">
        <pc:chgData name="Tapani Risto" userId="976c6936-ee02-4032-8c0b-9c911f48e023" providerId="ADAL" clId="{41F993EC-761C-4F36-8B16-EBACC7C36E40}" dt="2024-02-01T13:12:53.570" v="9770" actId="255"/>
        <pc:sldMkLst>
          <pc:docMk/>
          <pc:sldMk cId="1692728912" sldId="278"/>
        </pc:sldMkLst>
        <pc:spChg chg="mod">
          <ac:chgData name="Tapani Risto" userId="976c6936-ee02-4032-8c0b-9c911f48e023" providerId="ADAL" clId="{41F993EC-761C-4F36-8B16-EBACC7C36E40}" dt="2024-02-01T13:12:53.570" v="9770" actId="255"/>
          <ac:spMkLst>
            <pc:docMk/>
            <pc:sldMk cId="1692728912" sldId="278"/>
            <ac:spMk id="3" creationId="{2B6DD557-3AA4-7B3B-BBCF-BBCA5D350FD9}"/>
          </ac:spMkLst>
        </pc:spChg>
        <pc:spChg chg="add del mod">
          <ac:chgData name="Tapani Risto" userId="976c6936-ee02-4032-8c0b-9c911f48e023" providerId="ADAL" clId="{41F993EC-761C-4F36-8B16-EBACC7C36E40}" dt="2024-02-01T13:06:41.596" v="9006" actId="478"/>
          <ac:spMkLst>
            <pc:docMk/>
            <pc:sldMk cId="1692728912" sldId="278"/>
            <ac:spMk id="6" creationId="{817FE328-73CD-9FD9-FF5C-47CDA3C55B4C}"/>
          </ac:spMkLst>
        </pc:spChg>
        <pc:picChg chg="add del mod">
          <ac:chgData name="Tapani Risto" userId="976c6936-ee02-4032-8c0b-9c911f48e023" providerId="ADAL" clId="{41F993EC-761C-4F36-8B16-EBACC7C36E40}" dt="2024-02-01T13:07:02.029" v="9011" actId="478"/>
          <ac:picMkLst>
            <pc:docMk/>
            <pc:sldMk cId="1692728912" sldId="278"/>
            <ac:picMk id="5" creationId="{FFBDA4FC-F2AA-2C7A-ECE5-52CAE85E9A09}"/>
          </ac:picMkLst>
        </pc:picChg>
        <pc:picChg chg="add del mod">
          <ac:chgData name="Tapani Risto" userId="976c6936-ee02-4032-8c0b-9c911f48e023" providerId="ADAL" clId="{41F993EC-761C-4F36-8B16-EBACC7C36E40}" dt="2024-02-01T13:06:58.496" v="9009" actId="478"/>
          <ac:picMkLst>
            <pc:docMk/>
            <pc:sldMk cId="1692728912" sldId="278"/>
            <ac:picMk id="8" creationId="{F1EBF55F-7BD0-DDF0-64F7-B58BD887876C}"/>
          </ac:picMkLst>
        </pc:picChg>
        <pc:picChg chg="add del mod">
          <ac:chgData name="Tapani Risto" userId="976c6936-ee02-4032-8c0b-9c911f48e023" providerId="ADAL" clId="{41F993EC-761C-4F36-8B16-EBACC7C36E40}" dt="2024-02-01T13:07:00.948" v="9010" actId="478"/>
          <ac:picMkLst>
            <pc:docMk/>
            <pc:sldMk cId="1692728912" sldId="278"/>
            <ac:picMk id="10" creationId="{9AD1A346-A215-8ADD-99B5-0D845941CCB8}"/>
          </ac:picMkLst>
        </pc:picChg>
        <pc:picChg chg="add mod">
          <ac:chgData name="Tapani Risto" userId="976c6936-ee02-4032-8c0b-9c911f48e023" providerId="ADAL" clId="{41F993EC-761C-4F36-8B16-EBACC7C36E40}" dt="2024-02-01T13:06:54.856" v="9008" actId="1076"/>
          <ac:picMkLst>
            <pc:docMk/>
            <pc:sldMk cId="1692728912" sldId="278"/>
            <ac:picMk id="12" creationId="{95291DF3-BF3D-2099-C1D5-9311B8B0F5D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CF8CE4-1C28-4DFC-A9AA-80F4ED8D7DD1}" type="datetimeFigureOut">
              <a:rPr lang="fi-FI" smtClean="0"/>
              <a:t>1.2.2024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566DC9-25DB-4EAC-9F0E-A2632EEB48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82701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320E7-3FE5-4B09-A199-3066F90D8C6B}" type="datetimeFigureOut">
              <a:rPr lang="fi-FI" smtClean="0"/>
              <a:t>1.2.2024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5AB2-57EB-45BD-8E78-A4E86753F9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32878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320E7-3FE5-4B09-A199-3066F90D8C6B}" type="datetimeFigureOut">
              <a:rPr lang="fi-FI" smtClean="0"/>
              <a:t>1.2.2024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5AB2-57EB-45BD-8E78-A4E86753F9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51332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400320E7-3FE5-4B09-A199-3066F90D8C6B}" type="datetimeFigureOut">
              <a:rPr lang="fi-FI" smtClean="0"/>
              <a:t>1.2.2024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74E25AB2-57EB-45BD-8E78-A4E86753F9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52853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320E7-3FE5-4B09-A199-3066F90D8C6B}" type="datetimeFigureOut">
              <a:rPr lang="fi-FI" smtClean="0"/>
              <a:t>1.2.2024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5AB2-57EB-45BD-8E78-A4E86753F9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306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0320E7-3FE5-4B09-A199-3066F90D8C6B}" type="datetimeFigureOut">
              <a:rPr lang="fi-FI" smtClean="0"/>
              <a:t>1.2.2024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4E25AB2-57EB-45BD-8E78-A4E86753F9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01953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320E7-3FE5-4B09-A199-3066F90D8C6B}" type="datetimeFigureOut">
              <a:rPr lang="fi-FI" smtClean="0"/>
              <a:t>1.2.2024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5AB2-57EB-45BD-8E78-A4E86753F9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12529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320E7-3FE5-4B09-A199-3066F90D8C6B}" type="datetimeFigureOut">
              <a:rPr lang="fi-FI" smtClean="0"/>
              <a:t>1.2.2024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5AB2-57EB-45BD-8E78-A4E86753F9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404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320E7-3FE5-4B09-A199-3066F90D8C6B}" type="datetimeFigureOut">
              <a:rPr lang="fi-FI" smtClean="0"/>
              <a:t>1.2.2024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5AB2-57EB-45BD-8E78-A4E86753F9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52347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320E7-3FE5-4B09-A199-3066F90D8C6B}" type="datetimeFigureOut">
              <a:rPr lang="fi-FI" smtClean="0"/>
              <a:t>1.2.2024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5AB2-57EB-45BD-8E78-A4E86753F9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08029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320E7-3FE5-4B09-A199-3066F90D8C6B}" type="datetimeFigureOut">
              <a:rPr lang="fi-FI" smtClean="0"/>
              <a:t>1.2.2024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5AB2-57EB-45BD-8E78-A4E86753F9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70373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320E7-3FE5-4B09-A199-3066F90D8C6B}" type="datetimeFigureOut">
              <a:rPr lang="fi-FI" smtClean="0"/>
              <a:t>1.2.2024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5AB2-57EB-45BD-8E78-A4E86753F9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38048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400320E7-3FE5-4B09-A199-3066F90D8C6B}" type="datetimeFigureOut">
              <a:rPr lang="fi-FI" smtClean="0"/>
              <a:t>1.2.2024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74E25AB2-57EB-45BD-8E78-A4E86753F9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674311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166DBB4-A6C8-5899-8507-0BE5C8B7B6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400" y="2477844"/>
            <a:ext cx="5509198" cy="95115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566E91B-69F9-C52E-CA99-6C0C3BD93CAC}"/>
              </a:ext>
            </a:extLst>
          </p:cNvPr>
          <p:cNvSpPr txBox="1"/>
          <p:nvPr/>
        </p:nvSpPr>
        <p:spPr>
          <a:xfrm>
            <a:off x="1851719" y="4338918"/>
            <a:ext cx="84885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>
                <a:solidFill>
                  <a:schemeClr val="bg1"/>
                </a:solidFill>
                <a:latin typeface="Kenyan Coffee Rg" panose="02000608020200010104" pitchFamily="2" charset="0"/>
              </a:rPr>
              <a:t>Urheiluvalmennuksen, liikunnan ja kuntoutuksen oppi- ja ammattikirjoja jo vuodesta 1978</a:t>
            </a:r>
          </a:p>
        </p:txBody>
      </p:sp>
    </p:spTree>
    <p:extLst>
      <p:ext uri="{BB962C8B-B14F-4D97-AF65-F5344CB8AC3E}">
        <p14:creationId xmlns:p14="http://schemas.microsoft.com/office/powerpoint/2010/main" val="847182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9304F1B-5E76-E583-5C22-9969B6B9A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2400" b="1" dirty="0"/>
              <a:t>5.3 Aerobinen energiantuotto </a:t>
            </a:r>
            <a:endParaRPr lang="fi-FI" sz="24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6624EA4-9DEE-A23A-517A-25D1E29F76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19" y="2011680"/>
            <a:ext cx="5428700" cy="4206240"/>
          </a:xfrm>
        </p:spPr>
        <p:txBody>
          <a:bodyPr>
            <a:normAutofit/>
          </a:bodyPr>
          <a:lstStyle/>
          <a:p>
            <a:r>
              <a:rPr lang="fi-FI" sz="1800" b="0" i="0" u="none" strike="noStrike" baseline="0" dirty="0">
                <a:solidFill>
                  <a:srgbClr val="000000"/>
                </a:solidFill>
                <a:latin typeface="Montserrat Medium" panose="00000600000000000000" pitchFamily="2" charset="0"/>
              </a:rPr>
              <a:t>Elektroninsiirtoketju ja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Montserrat Medium" panose="00000600000000000000" pitchFamily="2" charset="0"/>
              </a:rPr>
              <a:t>oksidatiivinen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Montserrat Medium" panose="00000600000000000000" pitchFamily="2" charset="0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Montserrat Medium" panose="00000600000000000000" pitchFamily="2" charset="0"/>
              </a:rPr>
              <a:t>fosforylaatio</a:t>
            </a:r>
            <a:endParaRPr lang="fi-FI" sz="1800" b="0" i="0" u="none" strike="noStrike" baseline="0" dirty="0">
              <a:solidFill>
                <a:srgbClr val="000000"/>
              </a:solidFill>
              <a:latin typeface="Montserrat Medium" panose="00000600000000000000" pitchFamily="2" charset="0"/>
            </a:endParaRPr>
          </a:p>
          <a:p>
            <a:r>
              <a:rPr lang="fi-FI" sz="1800" b="0" i="0" u="none" strike="noStrike" baseline="0" dirty="0">
                <a:solidFill>
                  <a:srgbClr val="000000"/>
                </a:solidFill>
                <a:latin typeface="Altis Book"/>
              </a:rPr>
              <a:t>Mitokondrion sisäkalvossa </a:t>
            </a:r>
            <a:r>
              <a:rPr lang="fi-FI" sz="1800" b="1" i="0" u="none" strike="noStrike" baseline="0" dirty="0">
                <a:solidFill>
                  <a:srgbClr val="000000"/>
                </a:solidFill>
                <a:latin typeface="Altis Medium"/>
              </a:rPr>
              <a:t>elektroninsiirtoketjuja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Altis Medium"/>
              </a:rPr>
              <a:t>.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Altis Book"/>
              </a:rPr>
              <a:t> </a:t>
            </a:r>
          </a:p>
          <a:p>
            <a:r>
              <a:rPr lang="fi-FI" sz="1800" b="0" i="0" u="none" strike="noStrike" baseline="0" dirty="0">
                <a:solidFill>
                  <a:srgbClr val="000000"/>
                </a:solidFill>
                <a:latin typeface="Altis Book"/>
              </a:rPr>
              <a:t>Aikaisemmissa reaktiosarjoissa (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Altis Book"/>
              </a:rPr>
              <a:t>glykolyysi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Altis Book"/>
              </a:rPr>
              <a:t> ja sitruunahappokierto) pelkistyneet NADH+H ja FADH</a:t>
            </a:r>
            <a:r>
              <a:rPr lang="fi-FI" sz="1800" b="0" i="0" u="none" strike="noStrike" baseline="-25000" dirty="0">
                <a:solidFill>
                  <a:srgbClr val="000000"/>
                </a:solidFill>
                <a:latin typeface="Altis Book"/>
              </a:rPr>
              <a:t>2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Altis Book"/>
              </a:rPr>
              <a:t> luovuttavat elektroneja ja protoneja elektroninsiirtoketjuun. </a:t>
            </a:r>
          </a:p>
          <a:p>
            <a:r>
              <a:rPr lang="fi-FI" sz="1800" b="0" i="0" u="none" strike="noStrike" baseline="0" dirty="0">
                <a:solidFill>
                  <a:srgbClr val="000000"/>
                </a:solidFill>
                <a:latin typeface="Altis Book"/>
              </a:rPr>
              <a:t>Happi (O</a:t>
            </a:r>
            <a:r>
              <a:rPr lang="fi-FI" sz="1800" b="0" i="0" u="none" strike="noStrike" baseline="-25000" dirty="0">
                <a:solidFill>
                  <a:srgbClr val="000000"/>
                </a:solidFill>
                <a:latin typeface="Altis Book"/>
              </a:rPr>
              <a:t>2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Altis Book"/>
              </a:rPr>
              <a:t>) toimii ns. viimeisenä pelkistyjänä vastaanottaen elektroneja ja protoneja &gt; syntyy aineenvaihdunnallista vettä (H</a:t>
            </a:r>
            <a:r>
              <a:rPr lang="fi-FI" sz="1800" b="0" i="0" u="none" strike="noStrike" baseline="-25000" dirty="0">
                <a:solidFill>
                  <a:srgbClr val="000000"/>
                </a:solidFill>
                <a:latin typeface="Altis Book"/>
              </a:rPr>
              <a:t>2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Altis Book"/>
              </a:rPr>
              <a:t>O). </a:t>
            </a:r>
          </a:p>
          <a:p>
            <a:r>
              <a:rPr lang="fi-FI" sz="1800" b="0" i="0" u="none" strike="noStrike" baseline="0" dirty="0">
                <a:solidFill>
                  <a:srgbClr val="000000"/>
                </a:solidFill>
                <a:latin typeface="Altis Book"/>
              </a:rPr>
              <a:t>Ilman hapen roolia elektroninsiirtoketjun tapahtumat eivät etenisi, eivätkä siten myöskään sitruunahappokierron tapahtumat etenisi.</a:t>
            </a:r>
            <a:endParaRPr lang="fi-FI" sz="1800" b="0" i="0" u="none" strike="noStrike" baseline="0" dirty="0">
              <a:solidFill>
                <a:srgbClr val="000000"/>
              </a:solidFill>
              <a:latin typeface="Montserrat Medium" panose="00000600000000000000" pitchFamily="2" charset="0"/>
            </a:endParaRP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B0647EB2-6BC0-66E2-6434-20AA4436A2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2671" y="2671132"/>
            <a:ext cx="5161584" cy="3546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8805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9304F1B-5E76-E583-5C22-9969B6B9A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2400" b="1" dirty="0"/>
              <a:t>5.3 Aerobinen energiantuotto </a:t>
            </a:r>
            <a:endParaRPr lang="fi-FI" sz="24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6624EA4-9DEE-A23A-517A-25D1E29F76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338" y="2011679"/>
            <a:ext cx="6527077" cy="4206240"/>
          </a:xfrm>
        </p:spPr>
        <p:txBody>
          <a:bodyPr>
            <a:noAutofit/>
          </a:bodyPr>
          <a:lstStyle/>
          <a:p>
            <a:r>
              <a:rPr lang="fi-FI" sz="1800" b="0" i="0" u="none" strike="noStrike" baseline="0" dirty="0">
                <a:solidFill>
                  <a:srgbClr val="000000"/>
                </a:solidFill>
                <a:latin typeface="Montserrat Medium" panose="00000600000000000000" pitchFamily="2" charset="0"/>
              </a:rPr>
              <a:t>Elektronien kuljetuksen kytkentä ATP-tuotantoon</a:t>
            </a:r>
          </a:p>
          <a:p>
            <a:r>
              <a:rPr lang="fi-FI" sz="1800" b="1" i="0" u="none" strike="noStrike" baseline="0" dirty="0" err="1">
                <a:solidFill>
                  <a:srgbClr val="000000"/>
                </a:solidFill>
                <a:latin typeface="Altis Medium"/>
              </a:rPr>
              <a:t>Kemiosmoottinen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Altis Medium"/>
              </a:rPr>
              <a:t> </a:t>
            </a:r>
            <a:r>
              <a:rPr lang="fi-FI" sz="1800" b="1" i="0" u="none" strike="noStrike" baseline="0" dirty="0">
                <a:solidFill>
                  <a:srgbClr val="000000"/>
                </a:solidFill>
                <a:latin typeface="Altis Medium"/>
              </a:rPr>
              <a:t>teoria:</a:t>
            </a:r>
          </a:p>
          <a:p>
            <a:pPr lvl="1"/>
            <a:r>
              <a:rPr lang="fi-FI" sz="1800" b="0" i="0" u="none" strike="noStrike" baseline="0" dirty="0">
                <a:solidFill>
                  <a:srgbClr val="000000"/>
                </a:solidFill>
                <a:latin typeface="Altis Book"/>
              </a:rPr>
              <a:t>elektronien kulkeutuminen mahdollistaa protonien (H</a:t>
            </a:r>
            <a:r>
              <a:rPr lang="fi-FI" sz="1800" b="0" i="0" u="none" strike="noStrike" baseline="30000" dirty="0">
                <a:solidFill>
                  <a:srgbClr val="000000"/>
                </a:solidFill>
                <a:latin typeface="ITC Avant Garde Std Md"/>
              </a:rPr>
              <a:t>+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Altis Book"/>
              </a:rPr>
              <a:t>) pumppaamisen mitokondrion sisä- ja ulkokalvon väliseen tilaan. </a:t>
            </a:r>
          </a:p>
          <a:p>
            <a:pPr lvl="1"/>
            <a:r>
              <a:rPr lang="fi-FI" sz="1800" b="0" i="0" u="none" strike="noStrike" baseline="0" dirty="0">
                <a:solidFill>
                  <a:srgbClr val="000000"/>
                </a:solidFill>
                <a:latin typeface="Altis Book"/>
              </a:rPr>
              <a:t>Elektronisiirtoketjun lopullisena seurauksena on mitokondrion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Altis Book"/>
              </a:rPr>
              <a:t>matriksin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Altis Book"/>
              </a:rPr>
              <a:t> ja sisä- ja ulkokalvon välisen tilan protonien (H</a:t>
            </a:r>
            <a:r>
              <a:rPr lang="fi-FI" sz="1800" b="0" i="0" u="none" strike="noStrike" baseline="30000" dirty="0">
                <a:solidFill>
                  <a:srgbClr val="000000"/>
                </a:solidFill>
                <a:latin typeface="Altis Book"/>
              </a:rPr>
              <a:t>+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Altis Book"/>
              </a:rPr>
              <a:t>) pitoisuusero. </a:t>
            </a:r>
          </a:p>
          <a:p>
            <a:pPr lvl="1"/>
            <a:r>
              <a:rPr lang="fi-FI" sz="1800" b="0" i="0" u="none" strike="noStrike" baseline="0" dirty="0">
                <a:solidFill>
                  <a:srgbClr val="000000"/>
                </a:solidFill>
                <a:latin typeface="Altis Book"/>
              </a:rPr>
              <a:t>Diffuusiopotentiaali näiden tilojen välillä ei suoraan kalvon kautta tasoitu (sisäkalvo ei läpäise protoneja).</a:t>
            </a:r>
          </a:p>
          <a:p>
            <a:r>
              <a:rPr lang="fi-FI" sz="1800" b="0" i="0" u="none" strike="noStrike" baseline="0" dirty="0">
                <a:solidFill>
                  <a:srgbClr val="000000"/>
                </a:solidFill>
                <a:latin typeface="Altis Book"/>
              </a:rPr>
              <a:t>Sisäkalvon 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Altis Medium"/>
              </a:rPr>
              <a:t>ATP-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Altis Medium"/>
              </a:rPr>
              <a:t>syntaasit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Altis Medium"/>
              </a:rPr>
              <a:t>:</a:t>
            </a:r>
          </a:p>
          <a:p>
            <a:pPr lvl="1"/>
            <a:r>
              <a:rPr lang="fi-FI" sz="1800" b="0" i="0" u="none" strike="noStrike" baseline="0" dirty="0">
                <a:solidFill>
                  <a:srgbClr val="000000"/>
                </a:solidFill>
                <a:latin typeface="Altis Book"/>
              </a:rPr>
              <a:t>protoneja siirtyy diffuusiolla ATP-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Altis Book"/>
              </a:rPr>
              <a:t>syntaasin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Altis Book"/>
              </a:rPr>
              <a:t> läpi kalvojen välitilasta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Altis Book"/>
              </a:rPr>
              <a:t>matriksin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Altis Book"/>
              </a:rPr>
              <a:t> suuntaan</a:t>
            </a:r>
          </a:p>
          <a:p>
            <a:pPr lvl="1"/>
            <a:r>
              <a:rPr lang="fi-FI" sz="1800" b="0" i="0" u="none" strike="noStrike" baseline="0" dirty="0">
                <a:solidFill>
                  <a:srgbClr val="000000"/>
                </a:solidFill>
                <a:latin typeface="Altis Book"/>
              </a:rPr>
              <a:t>ATP-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Altis Book"/>
              </a:rPr>
              <a:t>syntaasi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Altis Book"/>
              </a:rPr>
              <a:t> katalysoida reaktiota ADP +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Altis Book"/>
              </a:rPr>
              <a:t>P</a:t>
            </a:r>
            <a:r>
              <a:rPr lang="fi-FI" sz="1800" b="0" i="0" u="none" strike="noStrike" baseline="-25000" dirty="0" err="1">
                <a:solidFill>
                  <a:srgbClr val="000000"/>
                </a:solidFill>
                <a:latin typeface="Altis Book"/>
              </a:rPr>
              <a:t>i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Altis Book"/>
              </a:rPr>
              <a:t> → ATP. </a:t>
            </a:r>
          </a:p>
          <a:p>
            <a:pPr lvl="1"/>
            <a:r>
              <a:rPr lang="fi-FI" sz="1800" b="0" i="0" u="none" strike="noStrike" baseline="0" dirty="0" err="1">
                <a:solidFill>
                  <a:srgbClr val="000000"/>
                </a:solidFill>
                <a:latin typeface="Altis Book"/>
              </a:rPr>
              <a:t>ADP:n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Altis Book"/>
              </a:rPr>
              <a:t> </a:t>
            </a:r>
            <a:r>
              <a:rPr lang="fi-FI" sz="1800" b="1" i="0" u="none" strike="noStrike" baseline="0" dirty="0" err="1">
                <a:solidFill>
                  <a:srgbClr val="000000"/>
                </a:solidFill>
                <a:latin typeface="Altis Book"/>
              </a:rPr>
              <a:t>oksidatiivinen</a:t>
            </a:r>
            <a:r>
              <a:rPr lang="fi-FI" sz="1800" b="1" i="0" u="none" strike="noStrike" baseline="0" dirty="0">
                <a:solidFill>
                  <a:srgbClr val="000000"/>
                </a:solidFill>
                <a:latin typeface="Altis Book"/>
              </a:rPr>
              <a:t> </a:t>
            </a:r>
            <a:r>
              <a:rPr lang="fi-FI" sz="1800" b="1" i="0" u="none" strike="noStrike" baseline="0" dirty="0" err="1">
                <a:solidFill>
                  <a:srgbClr val="000000"/>
                </a:solidFill>
                <a:latin typeface="Altis Book"/>
              </a:rPr>
              <a:t>fosforylaatio</a:t>
            </a:r>
            <a:r>
              <a:rPr lang="fi-FI" sz="1800" b="1" i="0" u="none" strike="noStrike" baseline="0" dirty="0">
                <a:solidFill>
                  <a:srgbClr val="000000"/>
                </a:solidFill>
                <a:latin typeface="Altis Book"/>
              </a:rPr>
              <a:t> 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Altis Book"/>
              </a:rPr>
              <a:t>kytketään elektroninsiirtoketjun hapettumis-pelkistymistapahtumiin.</a:t>
            </a:r>
            <a:endParaRPr lang="fi-FI" sz="1800" b="0" i="0" u="none" strike="noStrike" baseline="0" dirty="0">
              <a:solidFill>
                <a:srgbClr val="000000"/>
              </a:solidFill>
              <a:latin typeface="Montserrat Medium" panose="00000600000000000000" pitchFamily="2" charset="0"/>
            </a:endParaRP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B0647EB2-6BC0-66E2-6434-20AA4436A2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416" y="2671132"/>
            <a:ext cx="5161584" cy="3546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9280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E56A3A6-13C4-E40F-6B47-2BFB326B4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2400" b="1" dirty="0"/>
              <a:t>5.4 Rasvat ja proteiinit </a:t>
            </a:r>
            <a:endParaRPr lang="fi-FI" sz="24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B6DD557-3AA4-7B3B-BBCF-BBCA5D350F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393" y="2070403"/>
            <a:ext cx="6005289" cy="4206240"/>
          </a:xfrm>
        </p:spPr>
        <p:txBody>
          <a:bodyPr>
            <a:noAutofit/>
          </a:bodyPr>
          <a:lstStyle/>
          <a:p>
            <a:r>
              <a:rPr lang="fi-FI" sz="1800" b="1" i="0" u="none" strike="noStrike" baseline="0" dirty="0" err="1">
                <a:solidFill>
                  <a:srgbClr val="000000"/>
                </a:solidFill>
                <a:latin typeface="Altis Medium"/>
              </a:rPr>
              <a:t>Lipolyysissä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Altis Medium"/>
              </a:rPr>
              <a:t> 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Altis Book"/>
              </a:rPr>
              <a:t>rasvakudoksen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Altis Book"/>
              </a:rPr>
              <a:t>triglyseridit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Altis Book"/>
              </a:rPr>
              <a:t> hydrolysoidaan glyseroliksi ja rasvahapoiksi</a:t>
            </a:r>
          </a:p>
          <a:p>
            <a:r>
              <a:rPr lang="fi-FI" sz="1800" b="1" dirty="0" err="1">
                <a:solidFill>
                  <a:srgbClr val="000000"/>
                </a:solidFill>
                <a:latin typeface="Altis Book"/>
              </a:rPr>
              <a:t>P</a:t>
            </a:r>
            <a:r>
              <a:rPr lang="fi-FI" sz="1800" b="1" i="0" u="none" strike="noStrike" baseline="0" dirty="0" err="1">
                <a:solidFill>
                  <a:srgbClr val="000000"/>
                </a:solidFill>
                <a:latin typeface="Altis Medium"/>
              </a:rPr>
              <a:t>roteolyysissä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Altis Medium"/>
              </a:rPr>
              <a:t> 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Altis Book"/>
              </a:rPr>
              <a:t>proteiineja hydrolysoidaan aminohapoiksi. </a:t>
            </a:r>
          </a:p>
          <a:p>
            <a:r>
              <a:rPr lang="fi-FI" sz="1800" b="0" i="0" u="none" strike="noStrike" baseline="0" dirty="0">
                <a:solidFill>
                  <a:srgbClr val="000000"/>
                </a:solidFill>
                <a:latin typeface="Altis Book"/>
              </a:rPr>
              <a:t>Glyserolia, rasvahappoja ja aminohappoja voidaan  ATP:n tuottoon. </a:t>
            </a:r>
          </a:p>
          <a:p>
            <a:r>
              <a:rPr lang="fi-FI" sz="1800" b="0" i="0" u="none" strike="noStrike" baseline="0" dirty="0">
                <a:solidFill>
                  <a:srgbClr val="000000"/>
                </a:solidFill>
                <a:latin typeface="Altis Book"/>
              </a:rPr>
              <a:t>Rasvahapot ovat hyvin pitkiä hiiliketjuja &gt; runsas määrä kahden hiilen </a:t>
            </a:r>
            <a:r>
              <a:rPr lang="fi-FI" sz="1800" dirty="0">
                <a:solidFill>
                  <a:srgbClr val="000000"/>
                </a:solidFill>
                <a:latin typeface="Altis Book"/>
              </a:rPr>
              <a:t>osia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Altis Book"/>
              </a:rPr>
              <a:t> &gt; rasvahapoista saadaan paljon ATP:tä.</a:t>
            </a:r>
          </a:p>
          <a:p>
            <a:r>
              <a:rPr lang="fi-FI" sz="1800" dirty="0">
                <a:solidFill>
                  <a:srgbClr val="000000"/>
                </a:solidFill>
                <a:latin typeface="Altis Book"/>
              </a:rPr>
              <a:t>ATP:n tuotto rasvahapoista vaatii runsaasti happea.</a:t>
            </a:r>
            <a:endParaRPr lang="fi-FI" sz="1800" b="0" i="0" u="none" strike="noStrike" baseline="0" dirty="0">
              <a:solidFill>
                <a:srgbClr val="000000"/>
              </a:solidFill>
              <a:latin typeface="Altis Book"/>
            </a:endParaRPr>
          </a:p>
          <a:p>
            <a:r>
              <a:rPr lang="fi-FI" sz="1800" b="0" i="0" u="none" strike="noStrike" baseline="0" dirty="0">
                <a:solidFill>
                  <a:srgbClr val="000000"/>
                </a:solidFill>
                <a:latin typeface="Altis Book"/>
              </a:rPr>
              <a:t>Aminohappojen käyttö energiaksi edellyttää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Altis Book"/>
              </a:rPr>
              <a:t>aminoryhmän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Altis Book"/>
              </a:rPr>
              <a:t> poistamista &gt; loppumolekyyliä voidaan käyttää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Altis Book"/>
              </a:rPr>
              <a:t>pyruvaattina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Altis Book"/>
              </a:rPr>
              <a:t> tai sitruunahappokierron välituotteina. </a:t>
            </a:r>
          </a:p>
          <a:p>
            <a:r>
              <a:rPr lang="fi-FI" sz="1800" b="0" i="0" u="none" strike="noStrike" baseline="0" dirty="0">
                <a:solidFill>
                  <a:srgbClr val="000000"/>
                </a:solidFill>
                <a:latin typeface="Altis Book"/>
              </a:rPr>
              <a:t>Typpijäämä muutetaan maksassa ureaksi &gt; eritetään virtsassa.</a:t>
            </a:r>
            <a:endParaRPr lang="fi-FI" sz="1800" dirty="0"/>
          </a:p>
        </p:txBody>
      </p:sp>
      <p:pic>
        <p:nvPicPr>
          <p:cNvPr id="1026" name="Picture 2" descr="snoopy">
            <a:extLst>
              <a:ext uri="{FF2B5EF4-FFF2-40B4-BE49-F238E27FC236}">
                <a16:creationId xmlns:a16="http://schemas.microsoft.com/office/drawing/2014/main" id="{4E349DE7-5154-E03B-6677-ABD8998FB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4491" y="1874503"/>
            <a:ext cx="3299801" cy="1532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2B13A588-4E8C-A02A-3061-0D4A2F6106B4}"/>
              </a:ext>
            </a:extLst>
          </p:cNvPr>
          <p:cNvSpPr txBox="1"/>
          <p:nvPr/>
        </p:nvSpPr>
        <p:spPr>
          <a:xfrm>
            <a:off x="7620000" y="3429000"/>
            <a:ext cx="457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i-FI" sz="1100" b="0" i="1" dirty="0">
                <a:effectLst/>
                <a:latin typeface="Times New Roman" panose="02020603050405020304" pitchFamily="18" charset="0"/>
              </a:rPr>
              <a:t>Tyydyttyneitä rasvahappoja</a:t>
            </a:r>
            <a:r>
              <a:rPr lang="fi-FI" sz="1100" b="0" i="0" dirty="0">
                <a:effectLst/>
                <a:latin typeface="Times New Roman" panose="02020603050405020304" pitchFamily="18" charset="0"/>
              </a:rPr>
              <a:t>: steariinihappo, palmitiinihappo, </a:t>
            </a:r>
            <a:r>
              <a:rPr lang="fi-FI" sz="1100" b="0" i="0" dirty="0" err="1">
                <a:effectLst/>
                <a:latin typeface="Times New Roman" panose="02020603050405020304" pitchFamily="18" charset="0"/>
              </a:rPr>
              <a:t>myristiinihappo</a:t>
            </a:r>
            <a:r>
              <a:rPr lang="fi-FI" sz="1100" b="0" i="0" dirty="0">
                <a:effectLst/>
                <a:latin typeface="Times New Roman" panose="02020603050405020304" pitchFamily="18" charset="0"/>
              </a:rPr>
              <a:t> ja </a:t>
            </a:r>
            <a:r>
              <a:rPr lang="fi-FI" sz="1100" b="0" i="0" dirty="0" err="1">
                <a:effectLst/>
                <a:latin typeface="Times New Roman" panose="02020603050405020304" pitchFamily="18" charset="0"/>
              </a:rPr>
              <a:t>lauriinihappo</a:t>
            </a:r>
            <a:r>
              <a:rPr lang="fi-FI" sz="1100" b="0" i="0" dirty="0">
                <a:effectLst/>
                <a:latin typeface="Times New Roman" panose="02020603050405020304" pitchFamily="18" charset="0"/>
              </a:rPr>
              <a:t> (18, 16, 14 ja 12 hiiliatomia).</a:t>
            </a:r>
          </a:p>
          <a:p>
            <a:br>
              <a:rPr lang="fi-FI" sz="1100" dirty="0"/>
            </a:br>
            <a:endParaRPr lang="fi-FI" sz="1100" dirty="0"/>
          </a:p>
        </p:txBody>
      </p:sp>
      <p:pic>
        <p:nvPicPr>
          <p:cNvPr id="1028" name="Picture 4" descr="erilaisia aminohappoja">
            <a:extLst>
              <a:ext uri="{FF2B5EF4-FFF2-40B4-BE49-F238E27FC236}">
                <a16:creationId xmlns:a16="http://schemas.microsoft.com/office/drawing/2014/main" id="{0EE491CB-F6CA-7DFD-4B32-D441CAF83E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682" y="3973572"/>
            <a:ext cx="3441304" cy="260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70768943-5F54-A8DD-C3E1-412E77DD043B}"/>
              </a:ext>
            </a:extLst>
          </p:cNvPr>
          <p:cNvSpPr txBox="1"/>
          <p:nvPr/>
        </p:nvSpPr>
        <p:spPr>
          <a:xfrm>
            <a:off x="6943505" y="6510717"/>
            <a:ext cx="40434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/>
              <a:t>Joitain aminohappoja ja niiden rakenteita</a:t>
            </a:r>
          </a:p>
        </p:txBody>
      </p:sp>
    </p:spTree>
    <p:extLst>
      <p:ext uri="{BB962C8B-B14F-4D97-AF65-F5344CB8AC3E}">
        <p14:creationId xmlns:p14="http://schemas.microsoft.com/office/powerpoint/2010/main" val="25809966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E56A3A6-13C4-E40F-6B47-2BFB326B4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2400" b="1" dirty="0"/>
              <a:t>5.4 Rasvat ja proteiinit </a:t>
            </a:r>
            <a:endParaRPr lang="fi-FI" sz="24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B6DD557-3AA4-7B3B-BBCF-BBCA5D350F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539" y="2162600"/>
            <a:ext cx="6989684" cy="4206240"/>
          </a:xfrm>
        </p:spPr>
        <p:txBody>
          <a:bodyPr>
            <a:normAutofit/>
          </a:bodyPr>
          <a:lstStyle/>
          <a:p>
            <a:r>
              <a:rPr lang="fi-FI" sz="1800" b="0" i="0" u="none" strike="noStrike" baseline="0" dirty="0">
                <a:solidFill>
                  <a:srgbClr val="000000"/>
                </a:solidFill>
              </a:rPr>
              <a:t>Rasvojen synteesi ja käyttö energia-aineenvaihdunnassa</a:t>
            </a:r>
          </a:p>
          <a:p>
            <a:r>
              <a:rPr lang="fi-FI" sz="1800" b="1" i="0" u="none" strike="noStrike" baseline="0" dirty="0" err="1">
                <a:solidFill>
                  <a:srgbClr val="000000"/>
                </a:solidFill>
              </a:rPr>
              <a:t>Lipogeneesi</a:t>
            </a:r>
            <a:r>
              <a:rPr lang="fi-FI" sz="1800" b="1" i="0" u="none" strike="noStrike" baseline="0" dirty="0">
                <a:solidFill>
                  <a:srgbClr val="000000"/>
                </a:solidFill>
              </a:rPr>
              <a:t>:</a:t>
            </a:r>
          </a:p>
          <a:p>
            <a:pPr lvl="1"/>
            <a:r>
              <a:rPr lang="fi-FI" sz="1600" b="0" i="0" u="none" strike="noStrike" baseline="0" dirty="0" err="1">
                <a:solidFill>
                  <a:srgbClr val="000000"/>
                </a:solidFill>
              </a:rPr>
              <a:t>glykolyysin</a:t>
            </a:r>
            <a:r>
              <a:rPr lang="fi-FI" sz="1600" b="0" i="0" u="none" strike="noStrike" baseline="0" dirty="0">
                <a:solidFill>
                  <a:srgbClr val="000000"/>
                </a:solidFill>
              </a:rPr>
              <a:t> lopuksi etikkahappoja liitetään ketjuun.</a:t>
            </a:r>
          </a:p>
          <a:p>
            <a:pPr lvl="1"/>
            <a:r>
              <a:rPr lang="fi-FI" sz="1600" b="0" i="0" u="none" strike="noStrike" baseline="0" dirty="0">
                <a:solidFill>
                  <a:srgbClr val="000000"/>
                </a:solidFill>
              </a:rPr>
              <a:t>Esim. kuudesta </a:t>
            </a:r>
            <a:r>
              <a:rPr lang="fi-FI" sz="1600" b="0" i="0" u="none" strike="noStrike" baseline="0" dirty="0" err="1">
                <a:solidFill>
                  <a:srgbClr val="000000"/>
                </a:solidFill>
              </a:rPr>
              <a:t>asetyyli-CoA:sta</a:t>
            </a:r>
            <a:r>
              <a:rPr lang="fi-FI" sz="1600" b="0" i="0" u="none" strike="noStrike" baseline="0" dirty="0">
                <a:solidFill>
                  <a:srgbClr val="000000"/>
                </a:solidFill>
              </a:rPr>
              <a:t> saadaan kahdentoista hiilen mittainen rasvahappo. </a:t>
            </a:r>
          </a:p>
          <a:p>
            <a:pPr lvl="1"/>
            <a:r>
              <a:rPr lang="fi-FI" sz="1600" b="0" i="0" u="none" strike="noStrike" baseline="0" dirty="0">
                <a:solidFill>
                  <a:srgbClr val="000000"/>
                </a:solidFill>
              </a:rPr>
              <a:t>Asetyyli-</a:t>
            </a:r>
            <a:r>
              <a:rPr lang="fi-FI" sz="1600" b="0" i="0" u="none" strike="noStrike" baseline="0" dirty="0" err="1">
                <a:solidFill>
                  <a:srgbClr val="000000"/>
                </a:solidFill>
              </a:rPr>
              <a:t>CoA</a:t>
            </a:r>
            <a:r>
              <a:rPr lang="fi-FI" sz="1600" b="0" i="0" u="none" strike="noStrike" baseline="0" dirty="0">
                <a:solidFill>
                  <a:srgbClr val="000000"/>
                </a:solidFill>
              </a:rPr>
              <a:t>-molekyylien etikkahappoja voidaan käyttää rasvojen ja </a:t>
            </a:r>
            <a:r>
              <a:rPr lang="fi-FI" sz="1600" b="0" i="0" u="none" strike="noStrike" baseline="0" dirty="0" err="1">
                <a:solidFill>
                  <a:srgbClr val="000000"/>
                </a:solidFill>
              </a:rPr>
              <a:t>kolesteolin</a:t>
            </a:r>
            <a:r>
              <a:rPr lang="fi-FI" sz="1600" b="0" i="0" u="none" strike="noStrike" baseline="0" dirty="0">
                <a:solidFill>
                  <a:srgbClr val="000000"/>
                </a:solidFill>
              </a:rPr>
              <a:t> sekä ketohappojen synteesiin.</a:t>
            </a:r>
          </a:p>
          <a:p>
            <a:pPr lvl="1"/>
            <a:r>
              <a:rPr lang="fi-FI" sz="1600" b="0" i="0" u="none" strike="noStrike" baseline="0" dirty="0">
                <a:solidFill>
                  <a:srgbClr val="000000"/>
                </a:solidFill>
              </a:rPr>
              <a:t>Asetyyli </a:t>
            </a:r>
            <a:r>
              <a:rPr lang="fi-FI" sz="1600" b="0" i="0" u="none" strike="noStrike" baseline="0" dirty="0" err="1">
                <a:solidFill>
                  <a:srgbClr val="000000"/>
                </a:solidFill>
              </a:rPr>
              <a:t>CoA</a:t>
            </a:r>
            <a:r>
              <a:rPr lang="fi-FI" sz="1600" dirty="0">
                <a:solidFill>
                  <a:srgbClr val="000000"/>
                </a:solidFill>
              </a:rPr>
              <a:t> </a:t>
            </a:r>
            <a:r>
              <a:rPr lang="fi-FI" sz="1600" b="0" i="0" u="none" strike="noStrike" baseline="0" dirty="0">
                <a:solidFill>
                  <a:srgbClr val="000000"/>
                </a:solidFill>
              </a:rPr>
              <a:t>eri molekyylien ja mahdollisten aineenvaihduntareittien ”risteyskohtana”.</a:t>
            </a:r>
          </a:p>
          <a:p>
            <a:pPr lvl="1"/>
            <a:r>
              <a:rPr lang="fi-FI" sz="1600" b="0" i="0" u="none" strike="noStrike" baseline="0" dirty="0" err="1">
                <a:solidFill>
                  <a:srgbClr val="000000"/>
                </a:solidFill>
              </a:rPr>
              <a:t>Lipogeneesin</a:t>
            </a:r>
            <a:r>
              <a:rPr lang="fi-FI" sz="1600" b="0" i="0" u="none" strike="noStrike" baseline="0" dirty="0">
                <a:solidFill>
                  <a:srgbClr val="000000"/>
                </a:solidFill>
              </a:rPr>
              <a:t> lopuksi glyseroliin liitetään kolme pidempää rasvahappoa &gt; </a:t>
            </a:r>
            <a:r>
              <a:rPr lang="fi-FI" sz="1600" b="0" i="0" u="none" strike="noStrike" baseline="0" dirty="0" err="1">
                <a:solidFill>
                  <a:srgbClr val="000000"/>
                </a:solidFill>
              </a:rPr>
              <a:t>triglyseridejä</a:t>
            </a:r>
            <a:r>
              <a:rPr lang="fi-FI" sz="1600" b="0" i="0" u="none" strike="noStrike" baseline="0" dirty="0">
                <a:solidFill>
                  <a:srgbClr val="000000"/>
                </a:solidFill>
              </a:rPr>
              <a:t> &gt; kuljetetaan </a:t>
            </a:r>
            <a:r>
              <a:rPr lang="fi-FI" sz="1600" b="0" i="0" u="none" strike="noStrike" baseline="0" dirty="0" err="1">
                <a:solidFill>
                  <a:srgbClr val="000000"/>
                </a:solidFill>
              </a:rPr>
              <a:t>lipoproteiineissa</a:t>
            </a:r>
            <a:r>
              <a:rPr lang="fi-FI" sz="1600" b="0" i="0" u="none" strike="noStrike" baseline="0" dirty="0">
                <a:solidFill>
                  <a:srgbClr val="000000"/>
                </a:solidFill>
              </a:rPr>
              <a:t> mm. rasvakudokseen.</a:t>
            </a:r>
          </a:p>
          <a:p>
            <a:pPr lvl="1"/>
            <a:r>
              <a:rPr lang="fi-FI" sz="1600" b="0" i="0" u="none" strike="noStrike" baseline="0" dirty="0" err="1">
                <a:solidFill>
                  <a:srgbClr val="000000"/>
                </a:solidFill>
              </a:rPr>
              <a:t>Lipogeneesi</a:t>
            </a:r>
            <a:r>
              <a:rPr lang="fi-FI" sz="1600" b="0" i="0" u="none" strike="noStrike" baseline="0" dirty="0">
                <a:solidFill>
                  <a:srgbClr val="000000"/>
                </a:solidFill>
              </a:rPr>
              <a:t> lisääntyy, kun energiaravintoaineita (glukoosia ja aminohappoja) on tarjolla runsaasti.</a:t>
            </a:r>
          </a:p>
          <a:p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FC69FBBC-EA9E-EE3F-A49D-1B784FD2E1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7981" y="2063966"/>
            <a:ext cx="2166446" cy="4633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6585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E56A3A6-13C4-E40F-6B47-2BFB326B4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2400" b="1" dirty="0"/>
              <a:t>5.4 Rasvat ja proteiinit </a:t>
            </a:r>
            <a:endParaRPr lang="fi-FI" sz="24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B6DD557-3AA4-7B3B-BBCF-BBCA5D350F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365" y="2198111"/>
            <a:ext cx="6156669" cy="4206240"/>
          </a:xfrm>
        </p:spPr>
        <p:txBody>
          <a:bodyPr>
            <a:noAutofit/>
          </a:bodyPr>
          <a:lstStyle/>
          <a:p>
            <a:r>
              <a:rPr lang="fi-FI" sz="1800" b="0" i="0" u="none" strike="noStrike" baseline="0" dirty="0">
                <a:solidFill>
                  <a:srgbClr val="000000"/>
                </a:solidFill>
              </a:rPr>
              <a:t>Rasvakudos ATP-molekyyleiksi</a:t>
            </a:r>
          </a:p>
          <a:p>
            <a:r>
              <a:rPr lang="fi-FI" sz="1800" b="1" i="0" u="none" strike="noStrike" baseline="0" dirty="0" err="1">
                <a:solidFill>
                  <a:srgbClr val="000000"/>
                </a:solidFill>
              </a:rPr>
              <a:t>Lipolyysi</a:t>
            </a:r>
            <a:r>
              <a:rPr lang="fi-FI" sz="1800" b="1" i="0" u="none" strike="noStrike" baseline="0" dirty="0">
                <a:solidFill>
                  <a:srgbClr val="000000"/>
                </a:solidFill>
              </a:rPr>
              <a:t>:</a:t>
            </a:r>
          </a:p>
          <a:p>
            <a:pPr lvl="1"/>
            <a:r>
              <a:rPr lang="fi-FI" sz="1800" b="0" i="0" u="none" strike="noStrike" baseline="0" dirty="0">
                <a:solidFill>
                  <a:srgbClr val="000000"/>
                </a:solidFill>
              </a:rPr>
              <a:t>entsyymit hydrolysoivat </a:t>
            </a:r>
            <a:r>
              <a:rPr lang="fi-FI" sz="1800" b="0" i="0" u="none" strike="noStrike" baseline="0" dirty="0" err="1">
                <a:solidFill>
                  <a:srgbClr val="000000"/>
                </a:solidFill>
              </a:rPr>
              <a:t>triglyseridejä</a:t>
            </a:r>
            <a:r>
              <a:rPr lang="fi-FI" sz="1800" b="0" i="0" u="none" strike="noStrike" baseline="0" dirty="0">
                <a:solidFill>
                  <a:srgbClr val="000000"/>
                </a:solidFill>
              </a:rPr>
              <a:t> glyseroliksi ja vapaiksi rasvahapoiksi.</a:t>
            </a:r>
          </a:p>
          <a:p>
            <a:pPr lvl="1"/>
            <a:r>
              <a:rPr lang="fi-FI" sz="1800" b="0" i="0" u="none" strike="noStrike" baseline="0" dirty="0">
                <a:solidFill>
                  <a:srgbClr val="000000"/>
                </a:solidFill>
              </a:rPr>
              <a:t>glyserolia muutetaan maksasoluissa glukoosiksi (</a:t>
            </a:r>
            <a:r>
              <a:rPr lang="fi-FI" sz="1800" b="0" i="0" u="none" strike="noStrike" baseline="0" dirty="0" err="1">
                <a:solidFill>
                  <a:srgbClr val="000000"/>
                </a:solidFill>
              </a:rPr>
              <a:t>glukoneogeneesi</a:t>
            </a:r>
            <a:r>
              <a:rPr lang="fi-FI" sz="1800" b="0" i="0" u="none" strike="noStrike" baseline="0" dirty="0">
                <a:solidFill>
                  <a:srgbClr val="000000"/>
                </a:solidFill>
              </a:rPr>
              <a:t>).</a:t>
            </a:r>
          </a:p>
          <a:p>
            <a:pPr lvl="1"/>
            <a:r>
              <a:rPr lang="fi-FI" sz="1800" b="0" i="0" u="none" strike="noStrike" baseline="0" dirty="0">
                <a:solidFill>
                  <a:srgbClr val="000000"/>
                </a:solidFill>
              </a:rPr>
              <a:t>Rasvahappoja käsitellään mitokondrion </a:t>
            </a:r>
            <a:r>
              <a:rPr lang="fi-FI" sz="1800" b="1" i="0" u="none" strike="noStrike" baseline="0" dirty="0">
                <a:solidFill>
                  <a:srgbClr val="000000"/>
                </a:solidFill>
              </a:rPr>
              <a:t>β</a:t>
            </a:r>
            <a:r>
              <a:rPr lang="fi-FI" sz="1800" b="0" i="0" u="none" strike="noStrike" baseline="0" dirty="0">
                <a:solidFill>
                  <a:srgbClr val="000000"/>
                </a:solidFill>
              </a:rPr>
              <a:t>-</a:t>
            </a:r>
            <a:r>
              <a:rPr lang="fi-FI" sz="1800" b="0" i="0" u="none" strike="noStrike" baseline="0" dirty="0" err="1">
                <a:solidFill>
                  <a:srgbClr val="000000"/>
                </a:solidFill>
              </a:rPr>
              <a:t>oksidaatiossa</a:t>
            </a:r>
            <a:r>
              <a:rPr lang="fi-FI" sz="1800" b="0" i="0" u="none" strike="noStrike" baseline="0" dirty="0">
                <a:solidFill>
                  <a:srgbClr val="000000"/>
                </a:solidFill>
              </a:rPr>
              <a:t> &gt; rasvahapon rakenteesta liitetään etikkahappo (kaksi hiiltä) koentsyymi A:han &gt; syntyy asetyyli-</a:t>
            </a:r>
            <a:r>
              <a:rPr lang="fi-FI" sz="1800" b="0" i="0" u="none" strike="noStrike" baseline="0" dirty="0" err="1">
                <a:solidFill>
                  <a:srgbClr val="000000"/>
                </a:solidFill>
              </a:rPr>
              <a:t>CoA</a:t>
            </a:r>
            <a:r>
              <a:rPr lang="fi-FI" sz="1800" dirty="0">
                <a:solidFill>
                  <a:srgbClr val="000000"/>
                </a:solidFill>
              </a:rPr>
              <a:t> &gt; sitruunahappokiertoon.</a:t>
            </a:r>
          </a:p>
          <a:p>
            <a:pPr lvl="1"/>
            <a:r>
              <a:rPr lang="fi-FI" sz="1800" dirty="0">
                <a:solidFill>
                  <a:srgbClr val="000000"/>
                </a:solidFill>
              </a:rPr>
              <a:t>Esim. 16</a:t>
            </a:r>
            <a:r>
              <a:rPr lang="fi-FI" sz="1800" b="0" i="0" u="none" strike="noStrike" baseline="0" dirty="0">
                <a:solidFill>
                  <a:srgbClr val="000000"/>
                </a:solidFill>
              </a:rPr>
              <a:t> hiilen pituinen rasvahappo aerobisesti tuottaa 108 ATP-molekyyliä &gt; </a:t>
            </a:r>
            <a:r>
              <a:rPr lang="fi-FI" sz="1800" b="0" i="0" u="none" strike="noStrike" baseline="0" dirty="0" err="1">
                <a:solidFill>
                  <a:srgbClr val="000000"/>
                </a:solidFill>
              </a:rPr>
              <a:t>triglyseridin</a:t>
            </a:r>
            <a:r>
              <a:rPr lang="fi-FI" sz="1800" b="0" i="0" u="none" strike="noStrike" baseline="0" dirty="0">
                <a:solidFill>
                  <a:srgbClr val="000000"/>
                </a:solidFill>
              </a:rPr>
              <a:t> kolmesta rasvahaposta on mahdollista saada 3 × 108 ATP-molekyyliä (324 ATP-molekyyliä).</a:t>
            </a:r>
            <a:endParaRPr lang="fi-FI" sz="1800" dirty="0">
              <a:solidFill>
                <a:srgbClr val="000000"/>
              </a:solidFill>
            </a:endParaRPr>
          </a:p>
          <a:p>
            <a:endParaRPr lang="fi-FI" sz="1800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4C6D9048-8D41-C496-A0B0-12D6A86DEA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7981" y="2063966"/>
            <a:ext cx="2166446" cy="4633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4920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E56A3A6-13C4-E40F-6B47-2BFB326B4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2400" b="1" dirty="0"/>
              <a:t>5.4 Rasvat ja proteiinit </a:t>
            </a:r>
            <a:endParaRPr lang="fi-FI" sz="24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B6DD557-3AA4-7B3B-BBCF-BBCA5D350F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718" y="2011680"/>
            <a:ext cx="7386221" cy="4206240"/>
          </a:xfrm>
        </p:spPr>
        <p:txBody>
          <a:bodyPr>
            <a:noAutofit/>
          </a:bodyPr>
          <a:lstStyle/>
          <a:p>
            <a:r>
              <a:rPr lang="fi-FI" sz="1800" b="0" i="0" u="none" strike="noStrike" baseline="0" dirty="0">
                <a:solidFill>
                  <a:srgbClr val="000000"/>
                </a:solidFill>
              </a:rPr>
              <a:t>Typpipitoiset aineet imeytyvät </a:t>
            </a:r>
            <a:r>
              <a:rPr lang="fi-FI" sz="1800" dirty="0">
                <a:solidFill>
                  <a:srgbClr val="000000"/>
                </a:solidFill>
              </a:rPr>
              <a:t>plasmaan </a:t>
            </a:r>
            <a:r>
              <a:rPr lang="fi-FI" sz="1800" b="0" i="0" u="none" strike="noStrike" baseline="0" dirty="0">
                <a:solidFill>
                  <a:srgbClr val="000000"/>
                </a:solidFill>
              </a:rPr>
              <a:t>aminohappoina.</a:t>
            </a:r>
          </a:p>
          <a:p>
            <a:r>
              <a:rPr lang="fi-FI" sz="1800" dirty="0">
                <a:solidFill>
                  <a:srgbClr val="000000"/>
                </a:solidFill>
              </a:rPr>
              <a:t>Typpijäämä </a:t>
            </a:r>
            <a:r>
              <a:rPr lang="fi-FI" sz="1800" b="0" i="0" u="none" strike="noStrike" baseline="0" dirty="0">
                <a:solidFill>
                  <a:srgbClr val="000000"/>
                </a:solidFill>
              </a:rPr>
              <a:t>eritetään ureana virtsaan. </a:t>
            </a:r>
          </a:p>
          <a:p>
            <a:r>
              <a:rPr lang="fi-FI" sz="1800" b="1" i="0" u="none" strike="noStrike" baseline="0" dirty="0">
                <a:solidFill>
                  <a:srgbClr val="000000"/>
                </a:solidFill>
              </a:rPr>
              <a:t>Typpitasapainossa</a:t>
            </a:r>
            <a:r>
              <a:rPr lang="fi-FI" sz="1800" b="0" i="0" u="none" strike="noStrike" baseline="0" dirty="0">
                <a:solidFill>
                  <a:srgbClr val="000000"/>
                </a:solidFill>
              </a:rPr>
              <a:t> nautitun typen määrä vastaa eritettävän typen määrää. </a:t>
            </a:r>
          </a:p>
          <a:p>
            <a:pPr lvl="1"/>
            <a:r>
              <a:rPr lang="fi-FI" sz="1800" b="0" i="0" u="none" strike="noStrike" baseline="0" dirty="0">
                <a:solidFill>
                  <a:srgbClr val="000000"/>
                </a:solidFill>
              </a:rPr>
              <a:t>Elimistö ei varastoi aminohappoja &gt; aminohapot proteiinisynteesiin, käytetään energiaksi tai muutetaan glukoosiksi tai rasvoiksi.</a:t>
            </a:r>
          </a:p>
          <a:p>
            <a:r>
              <a:rPr lang="fi-FI" sz="1800" b="0" i="0" u="none" strike="noStrike" baseline="0" dirty="0">
                <a:solidFill>
                  <a:srgbClr val="000000"/>
                </a:solidFill>
              </a:rPr>
              <a:t>20 eri aminohappoa elimistön proteiinien rakentajina.</a:t>
            </a:r>
          </a:p>
          <a:p>
            <a:r>
              <a:rPr lang="fi-FI" sz="1800" b="0" i="0" u="none" strike="noStrike" baseline="0" dirty="0">
                <a:solidFill>
                  <a:srgbClr val="000000"/>
                </a:solidFill>
              </a:rPr>
              <a:t>Välttämättömiä (</a:t>
            </a:r>
            <a:r>
              <a:rPr lang="fi-FI" sz="1800" b="0" i="0" u="none" strike="noStrike" baseline="0" dirty="0" err="1">
                <a:solidFill>
                  <a:srgbClr val="000000"/>
                </a:solidFill>
              </a:rPr>
              <a:t>essentiellit</a:t>
            </a:r>
            <a:r>
              <a:rPr lang="fi-FI" sz="1800" b="0" i="0" u="none" strike="noStrike" baseline="0" dirty="0">
                <a:solidFill>
                  <a:srgbClr val="000000"/>
                </a:solidFill>
              </a:rPr>
              <a:t>) aminohappoja pitää saada ravinnosta. Muut aminohapot pystytään syntetisoimaan.</a:t>
            </a:r>
          </a:p>
          <a:p>
            <a:r>
              <a:rPr lang="fi-FI" sz="1800" b="1" i="0" u="none" strike="noStrike" baseline="0" dirty="0" err="1">
                <a:solidFill>
                  <a:srgbClr val="000000"/>
                </a:solidFill>
              </a:rPr>
              <a:t>Transaminaatio</a:t>
            </a:r>
            <a:r>
              <a:rPr lang="fi-FI" sz="1800" b="1" i="0" u="none" strike="noStrike" baseline="0" dirty="0">
                <a:solidFill>
                  <a:srgbClr val="000000"/>
                </a:solidFill>
              </a:rPr>
              <a:t>: </a:t>
            </a:r>
          </a:p>
          <a:p>
            <a:pPr lvl="1"/>
            <a:r>
              <a:rPr lang="fi-FI" sz="1800" b="0" i="0" u="none" strike="noStrike" baseline="0" dirty="0" err="1">
                <a:solidFill>
                  <a:srgbClr val="000000"/>
                </a:solidFill>
              </a:rPr>
              <a:t>Aminoryhmä</a:t>
            </a:r>
            <a:r>
              <a:rPr lang="fi-FI" sz="1800" b="0" i="0" u="none" strike="noStrike" baseline="0" dirty="0">
                <a:solidFill>
                  <a:srgbClr val="000000"/>
                </a:solidFill>
              </a:rPr>
              <a:t> (NH</a:t>
            </a:r>
            <a:r>
              <a:rPr lang="fi-FI" sz="1800" b="0" i="0" u="none" strike="noStrike" baseline="-25000" dirty="0">
                <a:solidFill>
                  <a:srgbClr val="000000"/>
                </a:solidFill>
              </a:rPr>
              <a:t>2</a:t>
            </a:r>
            <a:r>
              <a:rPr lang="fi-FI" sz="1800" b="0" i="0" u="none" strike="noStrike" baseline="0" dirty="0">
                <a:solidFill>
                  <a:srgbClr val="000000"/>
                </a:solidFill>
              </a:rPr>
              <a:t>) saadaan joltain toiselta aminohapolta &lt; muodostuu uusi aminohappo, ja </a:t>
            </a:r>
            <a:r>
              <a:rPr lang="fi-FI" sz="1800" b="0" i="0" u="none" strike="noStrike" baseline="0" dirty="0" err="1">
                <a:solidFill>
                  <a:srgbClr val="000000"/>
                </a:solidFill>
              </a:rPr>
              <a:t>aminoryhmän</a:t>
            </a:r>
            <a:r>
              <a:rPr lang="fi-FI" sz="1800" b="0" i="0" u="none" strike="noStrike" baseline="0" dirty="0">
                <a:solidFill>
                  <a:srgbClr val="000000"/>
                </a:solidFill>
              </a:rPr>
              <a:t> luovuttaja muuttuu ketohapoksi.</a:t>
            </a:r>
            <a:endParaRPr lang="fi-FI" sz="1800" dirty="0"/>
          </a:p>
        </p:txBody>
      </p:sp>
      <p:pic>
        <p:nvPicPr>
          <p:cNvPr id="4" name="Picture 4" descr="erilaisia aminohappoja">
            <a:extLst>
              <a:ext uri="{FF2B5EF4-FFF2-40B4-BE49-F238E27FC236}">
                <a16:creationId xmlns:a16="http://schemas.microsoft.com/office/drawing/2014/main" id="{F4A9E3FF-37E9-3665-C040-E7C95E70D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646" y="1811489"/>
            <a:ext cx="4305946" cy="325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AF9149D4-E01B-3969-8513-D08FF813982D}"/>
              </a:ext>
            </a:extLst>
          </p:cNvPr>
          <p:cNvSpPr txBox="1"/>
          <p:nvPr/>
        </p:nvSpPr>
        <p:spPr>
          <a:xfrm>
            <a:off x="8698922" y="5083618"/>
            <a:ext cx="40434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/>
              <a:t>Joitain aminohappoja ja niiden rakenteita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1DAC614E-5085-773E-2ABC-F7E549115C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3646" y="5363781"/>
            <a:ext cx="2436737" cy="1340972"/>
          </a:xfrm>
          <a:prstGeom prst="rect">
            <a:avLst/>
          </a:prstGeom>
        </p:spPr>
      </p:pic>
      <p:sp>
        <p:nvSpPr>
          <p:cNvPr id="11" name="Tekstiruutu 10">
            <a:extLst>
              <a:ext uri="{FF2B5EF4-FFF2-40B4-BE49-F238E27FC236}">
                <a16:creationId xmlns:a16="http://schemas.microsoft.com/office/drawing/2014/main" id="{5F30E409-4927-9CB6-DCA6-6C210B2B68E8}"/>
              </a:ext>
            </a:extLst>
          </p:cNvPr>
          <p:cNvSpPr txBox="1"/>
          <p:nvPr/>
        </p:nvSpPr>
        <p:spPr>
          <a:xfrm>
            <a:off x="10440140" y="6217920"/>
            <a:ext cx="16794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 err="1"/>
              <a:t>Transaminaatio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15128755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E56A3A6-13C4-E40F-6B47-2BFB326B4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2400" b="1" dirty="0"/>
              <a:t>5.4 Rasvat ja proteiinit </a:t>
            </a:r>
            <a:endParaRPr lang="fi-FI" sz="24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B6DD557-3AA4-7B3B-BBCF-BBCA5D350F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19" y="2011680"/>
            <a:ext cx="5934728" cy="4206240"/>
          </a:xfrm>
        </p:spPr>
        <p:txBody>
          <a:bodyPr>
            <a:noAutofit/>
          </a:bodyPr>
          <a:lstStyle/>
          <a:p>
            <a:r>
              <a:rPr lang="fi-FI" sz="1800" b="0" i="0" u="none" strike="noStrike" baseline="0" dirty="0" err="1">
                <a:solidFill>
                  <a:srgbClr val="000000"/>
                </a:solidFill>
                <a:latin typeface="Montserrat Medium" panose="00000600000000000000" pitchFamily="2" charset="0"/>
              </a:rPr>
              <a:t>Oksidatiivinen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Montserrat Medium" panose="00000600000000000000" pitchFamily="2" charset="0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Montserrat Medium" panose="00000600000000000000" pitchFamily="2" charset="0"/>
              </a:rPr>
              <a:t>deaminaatio</a:t>
            </a:r>
            <a:endParaRPr lang="fi-FI" sz="1800" b="0" i="0" u="none" strike="noStrike" baseline="0" dirty="0">
              <a:solidFill>
                <a:srgbClr val="000000"/>
              </a:solidFill>
              <a:latin typeface="Montserrat Medium" panose="00000600000000000000" pitchFamily="2" charset="0"/>
            </a:endParaRPr>
          </a:p>
          <a:p>
            <a:r>
              <a:rPr lang="fi-FI" sz="1800" b="0" i="0" u="none" strike="noStrike" baseline="0" dirty="0">
                <a:solidFill>
                  <a:srgbClr val="000000"/>
                </a:solidFill>
                <a:latin typeface="Altis Book"/>
              </a:rPr>
              <a:t>Aminohappojen käyttö energia-aineenvaihdunnassa:</a:t>
            </a:r>
          </a:p>
          <a:p>
            <a:pPr lvl="1"/>
            <a:r>
              <a:rPr lang="fi-FI" sz="1800" b="0" i="0" u="none" strike="noStrike" baseline="0" dirty="0">
                <a:solidFill>
                  <a:srgbClr val="000000"/>
                </a:solidFill>
                <a:latin typeface="Altis Book"/>
              </a:rPr>
              <a:t>aminohaposta pitää poistaa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Altis Book"/>
              </a:rPr>
              <a:t>aminoryhmä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Altis Book"/>
              </a:rPr>
              <a:t> (-NH</a:t>
            </a:r>
            <a:r>
              <a:rPr lang="fi-FI" sz="1800" b="0" i="0" u="none" strike="noStrike" baseline="-25000" dirty="0">
                <a:solidFill>
                  <a:srgbClr val="000000"/>
                </a:solidFill>
                <a:latin typeface="Altis Book"/>
              </a:rPr>
              <a:t>2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Altis Book"/>
              </a:rPr>
              <a:t>).</a:t>
            </a:r>
          </a:p>
          <a:p>
            <a:pPr lvl="1"/>
            <a:r>
              <a:rPr lang="fi-FI" sz="1800" dirty="0">
                <a:solidFill>
                  <a:srgbClr val="000000"/>
                </a:solidFill>
                <a:latin typeface="Altis Book"/>
              </a:rPr>
              <a:t>osa </a:t>
            </a:r>
            <a:r>
              <a:rPr lang="fi-FI" sz="1800" dirty="0" err="1">
                <a:solidFill>
                  <a:srgbClr val="000000"/>
                </a:solidFill>
                <a:latin typeface="Altis Book"/>
              </a:rPr>
              <a:t>aminoryhmistä</a:t>
            </a:r>
            <a:r>
              <a:rPr lang="fi-FI" sz="1800" dirty="0">
                <a:solidFill>
                  <a:srgbClr val="000000"/>
                </a:solidFill>
                <a:latin typeface="Altis Book"/>
              </a:rPr>
              <a:t> muuttuu 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Altis Book"/>
              </a:rPr>
              <a:t>ammoniakiksi (NH</a:t>
            </a:r>
            <a:r>
              <a:rPr lang="fi-FI" sz="1800" b="0" i="0" u="none" strike="noStrike" baseline="-25000" dirty="0">
                <a:solidFill>
                  <a:srgbClr val="000000"/>
                </a:solidFill>
                <a:latin typeface="Altis Book"/>
              </a:rPr>
              <a:t>3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Altis Book"/>
              </a:rPr>
              <a:t>).</a:t>
            </a:r>
          </a:p>
          <a:p>
            <a:pPr lvl="1"/>
            <a:r>
              <a:rPr lang="fi-FI" sz="1800" b="0" i="0" u="none" strike="noStrike" baseline="0" dirty="0">
                <a:solidFill>
                  <a:srgbClr val="000000"/>
                </a:solidFill>
                <a:latin typeface="Altis Book"/>
              </a:rPr>
              <a:t>Ammoniakki on erittäin myrkyllistä &gt; maksasolut liittävät ammoniakki-molekyylejä ureaksi &gt; eritetään virtsan mukana pois.</a:t>
            </a:r>
          </a:p>
          <a:p>
            <a:pPr lvl="1"/>
            <a:r>
              <a:rPr lang="fi-FI" sz="1800" b="0" i="0" u="none" strike="noStrike" baseline="0" dirty="0">
                <a:solidFill>
                  <a:srgbClr val="000000"/>
                </a:solidFill>
                <a:latin typeface="Altis Book"/>
              </a:rPr>
              <a:t>Tapahtuma on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Altis Medium"/>
              </a:rPr>
              <a:t>deaminaatio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Altis Book"/>
              </a:rPr>
              <a:t>. </a:t>
            </a:r>
          </a:p>
          <a:p>
            <a:r>
              <a:rPr lang="fi-FI" sz="1800" b="0" i="0" u="none" strike="noStrike" baseline="0" dirty="0">
                <a:solidFill>
                  <a:srgbClr val="000000"/>
                </a:solidFill>
                <a:latin typeface="Altis Book"/>
              </a:rPr>
              <a:t>Eri aminohappoja voidaan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Altis Book"/>
              </a:rPr>
              <a:t>deaminaation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Altis Book"/>
              </a:rPr>
              <a:t> avulla muuttaa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Altis Book"/>
              </a:rPr>
              <a:t>pyruvaatiksi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Altis Book"/>
              </a:rPr>
              <a:t> tai käyttää erikohdissa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Altis Book"/>
              </a:rPr>
              <a:t>Krebsin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Altis Book"/>
              </a:rPr>
              <a:t> syklin väliaineina. </a:t>
            </a:r>
          </a:p>
          <a:p>
            <a:r>
              <a:rPr lang="fi-FI" sz="1800" b="0" i="0" u="none" strike="noStrike" baseline="0" dirty="0">
                <a:solidFill>
                  <a:srgbClr val="000000"/>
                </a:solidFill>
                <a:latin typeface="Altis Book"/>
              </a:rPr>
              <a:t>Aminohappoja vodaan energiantuottoon tai muuttaa rasvoiksi taikka glukoosiksi (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Altis Book"/>
              </a:rPr>
              <a:t>Corin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Altis Book"/>
              </a:rPr>
              <a:t> sykli ja glukoneogeneesiin). </a:t>
            </a:r>
            <a:endParaRPr lang="fi-FI" sz="1800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95291DF3-BF3D-2099-C1D5-9311B8B0F5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5880" y="3197607"/>
            <a:ext cx="4220164" cy="158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728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67564D6-576C-45C9-B7EA-F7701B149F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099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2D5C112-CC6B-F67A-9FEE-2D21B880D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276" y="892557"/>
            <a:ext cx="3374654" cy="503144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9060CEE-D73E-44ED-A407-C828C9E4D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0994" y="0"/>
            <a:ext cx="756100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0B544C-FD6C-42D8-B6B7-DDF7E60D03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0994" y="2059012"/>
            <a:ext cx="7561006" cy="18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117D41D-10AB-A374-1CAA-651FA68024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63246" y="2194560"/>
            <a:ext cx="6905666" cy="1739347"/>
          </a:xfrm>
        </p:spPr>
        <p:txBody>
          <a:bodyPr vert="horz" lIns="91440" tIns="45720" rIns="91440" bIns="45720" rtlCol="0">
            <a:normAutofit/>
          </a:bodyPr>
          <a:lstStyle/>
          <a:p>
            <a:br>
              <a:rPr lang="en-US" sz="2000" b="0" i="0" u="none" strike="noStrike" kern="1200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br>
              <a:rPr lang="en-US" sz="2000" b="0" i="0" u="none" strike="noStrike" kern="1200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2000" b="0" i="0" u="none" strike="noStrike" kern="1200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b="1" i="0" u="none" strike="noStrike" kern="1200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LUKU 5 </a:t>
            </a:r>
            <a:br>
              <a:rPr lang="en-US" sz="2000" b="1" i="0" u="none" strike="noStrike" kern="1200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br>
              <a:rPr lang="en-US" sz="2000" b="0" i="0" u="none" strike="noStrike" kern="1200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br>
              <a:rPr lang="en-US" sz="2000" b="0" i="0" u="none" strike="noStrike" kern="1200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2000" b="0" i="0" u="none" strike="noStrike" kern="1200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b="1" i="0" u="none" strike="noStrike" kern="1200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ENERGIA-AINEENVAIHDUNTA</a:t>
            </a:r>
            <a:endParaRPr lang="en-US" sz="2000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B4A6579-F82A-DA1D-37D6-6129B8C206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58664" y="3821067"/>
            <a:ext cx="6905666" cy="1942434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fi-FI" sz="1600" dirty="0"/>
          </a:p>
          <a:p>
            <a:r>
              <a:rPr lang="fi-FI" sz="1600" b="1" dirty="0"/>
              <a:t>5.1 Energia-aineenvaihduntaan liittyviä käsitteitä </a:t>
            </a:r>
            <a:endParaRPr lang="fi-FI" sz="1600" dirty="0"/>
          </a:p>
          <a:p>
            <a:r>
              <a:rPr lang="fi-FI" sz="1600" b="1" dirty="0"/>
              <a:t>5.2 </a:t>
            </a:r>
            <a:r>
              <a:rPr lang="fi-FI" sz="1600" b="1" dirty="0" err="1"/>
              <a:t>Glykolyysi</a:t>
            </a:r>
            <a:r>
              <a:rPr lang="fi-FI" sz="1600" b="1" dirty="0"/>
              <a:t> ja anaerobinen energiantuotto </a:t>
            </a:r>
            <a:endParaRPr lang="fi-FI" sz="1600" dirty="0"/>
          </a:p>
          <a:p>
            <a:r>
              <a:rPr lang="fi-FI" sz="1600" b="1" dirty="0"/>
              <a:t>5.3 Aerobinen energiantuotto </a:t>
            </a:r>
            <a:endParaRPr lang="fi-FI" sz="1600" dirty="0"/>
          </a:p>
          <a:p>
            <a:r>
              <a:rPr lang="fi-FI" sz="1600" b="1" dirty="0"/>
              <a:t>5.4 Rasvat ja proteiinit </a:t>
            </a:r>
            <a:endParaRPr lang="en-US" sz="1600" dirty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85832FB9-7347-ABDC-D27A-4F9D0E0B39F8}"/>
              </a:ext>
            </a:extLst>
          </p:cNvPr>
          <p:cNvSpPr txBox="1"/>
          <p:nvPr/>
        </p:nvSpPr>
        <p:spPr>
          <a:xfrm>
            <a:off x="4799669" y="5514319"/>
            <a:ext cx="3332921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600"/>
              </a:spcAft>
            </a:pPr>
            <a:endParaRPr lang="fi-FI" sz="1050" b="0" i="0" u="none" strike="noStrike" baseline="0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>
              <a:spcAft>
                <a:spcPts val="600"/>
              </a:spcAft>
            </a:pPr>
            <a:r>
              <a:rPr lang="fi-FI" sz="1050" b="1" i="0" u="none" strike="noStrike" baseline="0" dirty="0">
                <a:solidFill>
                  <a:srgbClr val="FFFFFF"/>
                </a:solidFill>
                <a:latin typeface="Montserrat" panose="00000500000000000000" pitchFamily="2" charset="0"/>
              </a:rPr>
              <a:t>KERTAA AIEMMISTA LUVUISTA: </a:t>
            </a:r>
            <a:endParaRPr lang="fi-FI" sz="1050" b="0" i="0" u="none" strike="noStrike" baseline="0" dirty="0">
              <a:solidFill>
                <a:srgbClr val="FFFFFF"/>
              </a:solidFill>
              <a:latin typeface="Montserrat" panose="00000500000000000000" pitchFamily="2" charset="0"/>
            </a:endParaRPr>
          </a:p>
          <a:p>
            <a:pPr>
              <a:spcAft>
                <a:spcPts val="600"/>
              </a:spcAft>
            </a:pPr>
            <a:r>
              <a:rPr lang="fi-FI" sz="1050" b="1" i="0" u="none" strike="noStrike" baseline="0" dirty="0">
                <a:solidFill>
                  <a:srgbClr val="FFFFFF"/>
                </a:solidFill>
                <a:latin typeface="Lato" panose="020F0502020204030203" pitchFamily="34" charset="0"/>
              </a:rPr>
              <a:t>• Aineenvaihduntareitit </a:t>
            </a:r>
            <a:endParaRPr lang="fi-FI" sz="1050" b="0" i="0" u="none" strike="noStrike" baseline="0" dirty="0">
              <a:solidFill>
                <a:srgbClr val="FFFFFF"/>
              </a:solidFill>
              <a:latin typeface="Lato" panose="020F0502020204030203" pitchFamily="34" charset="0"/>
            </a:endParaRPr>
          </a:p>
          <a:p>
            <a:pPr>
              <a:spcAft>
                <a:spcPts val="600"/>
              </a:spcAft>
            </a:pPr>
            <a:r>
              <a:rPr lang="fi-FI" sz="1050" b="1" i="0" u="none" strike="noStrike" baseline="0" dirty="0">
                <a:solidFill>
                  <a:srgbClr val="FFFFFF"/>
                </a:solidFill>
                <a:latin typeface="Lato" panose="020F0502020204030203" pitchFamily="34" charset="0"/>
              </a:rPr>
              <a:t>• Hiilihydraatit, rasvat ja proteiinit </a:t>
            </a:r>
            <a:endParaRPr lang="fi-FI" sz="1050" b="0" i="0" u="none" strike="noStrike" baseline="0" dirty="0">
              <a:solidFill>
                <a:srgbClr val="FFFFFF"/>
              </a:solidFill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0415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A2197D3-FD7F-0FD2-4F44-D1559D9B6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2400" b="1" dirty="0"/>
              <a:t>5.1 Energia-aineenvaihduntaan liittyviä käsitteitä </a:t>
            </a:r>
            <a:endParaRPr lang="fi-FI" sz="24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9487A4D-54B3-D680-FEF0-E79A6D1C1F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783" y="2011680"/>
            <a:ext cx="6915242" cy="4206240"/>
          </a:xfrm>
        </p:spPr>
        <p:txBody>
          <a:bodyPr>
            <a:noAutofit/>
          </a:bodyPr>
          <a:lstStyle/>
          <a:p>
            <a:r>
              <a:rPr lang="fi-FI" sz="2000" b="1" i="0" u="none" strike="noStrike" baseline="0" dirty="0">
                <a:solidFill>
                  <a:srgbClr val="000000"/>
                </a:solidFill>
              </a:rPr>
              <a:t>Energian säilymislaki</a:t>
            </a:r>
            <a:r>
              <a:rPr lang="fi-FI" sz="2000" b="0" i="0" u="none" strike="noStrike" baseline="0" dirty="0">
                <a:solidFill>
                  <a:srgbClr val="000000"/>
                </a:solidFill>
              </a:rPr>
              <a:t>: energiamuotoja voidaan muuttaa toisiksi, eikä energia varsinaisesti häviä mihinkään.</a:t>
            </a:r>
          </a:p>
          <a:p>
            <a:pPr lvl="1"/>
            <a:r>
              <a:rPr lang="fi-FI" b="0" i="0" u="none" strike="noStrike" baseline="0" dirty="0">
                <a:solidFill>
                  <a:srgbClr val="000000"/>
                </a:solidFill>
              </a:rPr>
              <a:t>Esim. mekaaninen energia vesiputouksesta muutetaan sähköenergiaksi,  tai g</a:t>
            </a:r>
            <a:r>
              <a:rPr lang="fi-FI" b="0" i="0" u="none" strike="noStrike" baseline="0" dirty="0">
                <a:solidFill>
                  <a:srgbClr val="000000"/>
                </a:solidFill>
                <a:latin typeface="Altis Book"/>
              </a:rPr>
              <a:t>lukoosin sidosten energiaa voidaan käyttää </a:t>
            </a:r>
            <a:r>
              <a:rPr lang="fi-FI" b="0" i="0" u="none" strike="noStrike" baseline="0" dirty="0" err="1">
                <a:solidFill>
                  <a:srgbClr val="000000"/>
                </a:solidFill>
                <a:latin typeface="Altis Book"/>
              </a:rPr>
              <a:t>adenosiinitrifosfaattimolekyylien</a:t>
            </a:r>
            <a:r>
              <a:rPr lang="fi-FI" b="0" i="0" u="none" strike="noStrike" baseline="0" dirty="0">
                <a:solidFill>
                  <a:srgbClr val="000000"/>
                </a:solidFill>
                <a:latin typeface="Altis Book"/>
              </a:rPr>
              <a:t> (ATP) muodostamiseen soluhengityksessä.</a:t>
            </a:r>
          </a:p>
          <a:p>
            <a:r>
              <a:rPr lang="fi-FI" sz="2000" b="1" dirty="0">
                <a:solidFill>
                  <a:srgbClr val="000000"/>
                </a:solidFill>
                <a:latin typeface="Altis Book"/>
              </a:rPr>
              <a:t>Epäjärjestyksen</a:t>
            </a:r>
            <a:r>
              <a:rPr lang="fi-FI" sz="2000" dirty="0">
                <a:solidFill>
                  <a:srgbClr val="000000"/>
                </a:solidFill>
                <a:latin typeface="Altis Book"/>
              </a:rPr>
              <a:t> (</a:t>
            </a:r>
            <a:r>
              <a:rPr lang="fi-FI" sz="2000" b="1" dirty="0">
                <a:solidFill>
                  <a:srgbClr val="000000"/>
                </a:solidFill>
                <a:latin typeface="Altis Book"/>
              </a:rPr>
              <a:t>entropia</a:t>
            </a:r>
            <a:r>
              <a:rPr lang="fi-FI" sz="2000" dirty="0">
                <a:solidFill>
                  <a:srgbClr val="000000"/>
                </a:solidFill>
                <a:latin typeface="Altis Book"/>
              </a:rPr>
              <a:t>) väheneminen vaatii energiaa ja toisaalta entropian lisääntyminen vapauttaa energiaa.</a:t>
            </a:r>
          </a:p>
          <a:p>
            <a:pPr lvl="1"/>
            <a:r>
              <a:rPr lang="fi-FI" dirty="0">
                <a:solidFill>
                  <a:srgbClr val="000000"/>
                </a:solidFill>
                <a:latin typeface="Altis Book"/>
              </a:rPr>
              <a:t>Esim. Soluhengityksessä glukoosin sidoksia hajoaa &gt; entropia kasvaa &gt; vapautuva energia ATP-sidoksiin.</a:t>
            </a:r>
          </a:p>
          <a:p>
            <a:r>
              <a:rPr lang="fi-FI" sz="2000" b="1" dirty="0" err="1">
                <a:solidFill>
                  <a:srgbClr val="000000"/>
                </a:solidFill>
                <a:latin typeface="Altis Medium"/>
              </a:rPr>
              <a:t>E</a:t>
            </a:r>
            <a:r>
              <a:rPr lang="fi-FI" sz="2000" b="1" i="0" u="none" strike="noStrike" baseline="0" dirty="0" err="1">
                <a:solidFill>
                  <a:srgbClr val="000000"/>
                </a:solidFill>
                <a:latin typeface="Altis Medium"/>
              </a:rPr>
              <a:t>ndergoniset</a:t>
            </a:r>
            <a:r>
              <a:rPr lang="fi-FI" sz="2000" b="0" i="0" u="none" strike="noStrike" baseline="0" dirty="0">
                <a:solidFill>
                  <a:srgbClr val="000000"/>
                </a:solidFill>
                <a:latin typeface="Altis Medium"/>
              </a:rPr>
              <a:t> reaktiot vaativat energiaa (esim. fotosynteesi)</a:t>
            </a:r>
            <a:r>
              <a:rPr lang="fi-FI" sz="2000" b="0" i="0" u="none" strike="noStrike" baseline="0" dirty="0">
                <a:solidFill>
                  <a:srgbClr val="000000"/>
                </a:solidFill>
                <a:latin typeface="Altis Book"/>
              </a:rPr>
              <a:t>, kun taas </a:t>
            </a:r>
            <a:r>
              <a:rPr lang="fi-FI" sz="2000" b="1" i="0" u="none" strike="noStrike" baseline="0" dirty="0" err="1">
                <a:solidFill>
                  <a:srgbClr val="000000"/>
                </a:solidFill>
                <a:latin typeface="Altis Medium"/>
              </a:rPr>
              <a:t>eksergoniset</a:t>
            </a:r>
            <a:r>
              <a:rPr lang="fi-FI" sz="2000" b="0" i="0" u="none" strike="noStrike" baseline="0" dirty="0">
                <a:solidFill>
                  <a:srgbClr val="000000"/>
                </a:solidFill>
                <a:latin typeface="Altis Medium"/>
              </a:rPr>
              <a:t> reaktiot </a:t>
            </a:r>
            <a:r>
              <a:rPr lang="fi-FI" sz="2000" b="0" i="0" u="none" strike="noStrike" baseline="0" dirty="0">
                <a:solidFill>
                  <a:srgbClr val="000000"/>
                </a:solidFill>
                <a:latin typeface="Altis Book"/>
              </a:rPr>
              <a:t>vapauttavat energiaa (esim. soluhengityksen tapahtumat). </a:t>
            </a:r>
            <a:endParaRPr lang="fi-FI" sz="2000" b="1" i="0" u="none" strike="noStrike" baseline="0" dirty="0">
              <a:solidFill>
                <a:srgbClr val="000000"/>
              </a:solidFill>
              <a:latin typeface="Altis Book"/>
            </a:endParaRPr>
          </a:p>
          <a:p>
            <a:endParaRPr lang="fi-FI" sz="2000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7E14800E-B8C8-0FD9-2A19-9133D10E5D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5225" y="2480256"/>
            <a:ext cx="4591050" cy="3269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539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A2197D3-FD7F-0FD2-4F44-D1559D9B6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2400" b="1" dirty="0"/>
              <a:t>5.1 Energia-aineenvaihduntaan liittyviä käsitteitä </a:t>
            </a:r>
            <a:endParaRPr lang="fi-FI" sz="24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9487A4D-54B3-D680-FEF0-E79A6D1C1F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028" y="2367584"/>
            <a:ext cx="6915242" cy="4206240"/>
          </a:xfrm>
        </p:spPr>
        <p:txBody>
          <a:bodyPr>
            <a:noAutofit/>
          </a:bodyPr>
          <a:lstStyle/>
          <a:p>
            <a:r>
              <a:rPr lang="fi-FI" sz="2000" b="0" i="0" u="none" strike="noStrike" baseline="0" dirty="0">
                <a:solidFill>
                  <a:srgbClr val="000000"/>
                </a:solidFill>
                <a:latin typeface="Altis Book"/>
              </a:rPr>
              <a:t>Solut eivät pysty käyttämään energiaravintoaineita sellaisenaan &gt; kehon tapahtumissa käytetään </a:t>
            </a:r>
            <a:r>
              <a:rPr lang="fi-FI" sz="2000" b="0" i="0" u="none" strike="noStrike" baseline="0" dirty="0" err="1">
                <a:solidFill>
                  <a:srgbClr val="000000"/>
                </a:solidFill>
                <a:latin typeface="Altis Medium"/>
              </a:rPr>
              <a:t>adenosiinitrifosfaattia</a:t>
            </a:r>
            <a:r>
              <a:rPr lang="fi-FI" sz="2000" b="0" i="0" u="none" strike="noStrike" baseline="0" dirty="0">
                <a:solidFill>
                  <a:srgbClr val="000000"/>
                </a:solidFill>
                <a:latin typeface="Altis Medium"/>
              </a:rPr>
              <a:t> (ATP)</a:t>
            </a:r>
            <a:r>
              <a:rPr lang="fi-FI" sz="2000" b="0" i="0" u="none" strike="noStrike" baseline="0" dirty="0">
                <a:solidFill>
                  <a:srgbClr val="000000"/>
                </a:solidFill>
                <a:latin typeface="Altis Book"/>
              </a:rPr>
              <a:t>.</a:t>
            </a:r>
          </a:p>
          <a:p>
            <a:pPr lvl="1"/>
            <a:r>
              <a:rPr lang="fi-FI" b="0" i="0" u="none" strike="noStrike" baseline="0" dirty="0">
                <a:solidFill>
                  <a:srgbClr val="000000"/>
                </a:solidFill>
                <a:latin typeface="Altis Book"/>
              </a:rPr>
              <a:t>ATP-synteesi pelkistetysti:  ADP + </a:t>
            </a:r>
            <a:r>
              <a:rPr lang="fi-FI" b="0" i="0" u="none" strike="noStrike" baseline="0" dirty="0" err="1">
                <a:solidFill>
                  <a:srgbClr val="000000"/>
                </a:solidFill>
                <a:latin typeface="Altis Book"/>
              </a:rPr>
              <a:t>P</a:t>
            </a:r>
            <a:r>
              <a:rPr lang="fi-FI" b="0" i="0" u="none" strike="noStrike" baseline="-25000" dirty="0" err="1">
                <a:solidFill>
                  <a:srgbClr val="000000"/>
                </a:solidFill>
                <a:latin typeface="Altis Book"/>
              </a:rPr>
              <a:t>i</a:t>
            </a:r>
            <a:r>
              <a:rPr lang="fi-FI" b="0" i="0" u="none" strike="noStrike" baseline="0" dirty="0">
                <a:solidFill>
                  <a:srgbClr val="000000"/>
                </a:solidFill>
                <a:latin typeface="Altis Book"/>
              </a:rPr>
              <a:t> → ATP</a:t>
            </a:r>
          </a:p>
          <a:p>
            <a:pPr lvl="1"/>
            <a:r>
              <a:rPr lang="fi-FI" b="0" i="0" u="none" strike="noStrike" baseline="0" dirty="0">
                <a:solidFill>
                  <a:srgbClr val="000000"/>
                </a:solidFill>
                <a:latin typeface="Altis Book"/>
              </a:rPr>
              <a:t>Noin 50 – 75 kg:aa ATP:tä/ vrk. </a:t>
            </a:r>
            <a:r>
              <a:rPr lang="fi-FI" dirty="0">
                <a:solidFill>
                  <a:srgbClr val="000000"/>
                </a:solidFill>
                <a:latin typeface="Altis Book"/>
              </a:rPr>
              <a:t>u</a:t>
            </a:r>
            <a:r>
              <a:rPr lang="fi-FI" b="0" i="0" u="none" strike="noStrike" baseline="0" dirty="0">
                <a:solidFill>
                  <a:srgbClr val="000000"/>
                </a:solidFill>
                <a:latin typeface="Altis Book"/>
              </a:rPr>
              <a:t>udelleen synteesiä.</a:t>
            </a:r>
          </a:p>
          <a:p>
            <a:r>
              <a:rPr lang="fi-FI" sz="2000" b="1" i="0" u="none" strike="noStrike" baseline="0" dirty="0">
                <a:solidFill>
                  <a:srgbClr val="000000"/>
                </a:solidFill>
                <a:latin typeface="Altis Medium"/>
              </a:rPr>
              <a:t>Hapettuminen</a:t>
            </a:r>
            <a:r>
              <a:rPr lang="fi-FI" sz="2000" b="0" i="0" u="none" strike="noStrike" baseline="0" dirty="0">
                <a:solidFill>
                  <a:srgbClr val="000000"/>
                </a:solidFill>
                <a:latin typeface="Altis Medium"/>
              </a:rPr>
              <a:t> ja </a:t>
            </a:r>
            <a:r>
              <a:rPr lang="fi-FI" sz="2000" b="1" i="0" u="none" strike="noStrike" baseline="0" dirty="0">
                <a:solidFill>
                  <a:srgbClr val="000000"/>
                </a:solidFill>
                <a:latin typeface="Altis Medium"/>
              </a:rPr>
              <a:t>pelkistyminen</a:t>
            </a:r>
            <a:r>
              <a:rPr lang="fi-FI" sz="2000" b="0" i="0" u="none" strike="noStrike" baseline="0" dirty="0">
                <a:solidFill>
                  <a:srgbClr val="000000"/>
                </a:solidFill>
                <a:latin typeface="Altis Medium"/>
              </a:rPr>
              <a:t> </a:t>
            </a:r>
            <a:r>
              <a:rPr lang="fi-FI" sz="2000" b="0" i="0" u="none" strike="noStrike" baseline="0" dirty="0">
                <a:solidFill>
                  <a:srgbClr val="000000"/>
                </a:solidFill>
                <a:latin typeface="Altis Book"/>
              </a:rPr>
              <a:t>liittyvät olennaisesti ATP-synteesiin. </a:t>
            </a:r>
          </a:p>
          <a:p>
            <a:pPr lvl="1"/>
            <a:r>
              <a:rPr lang="fi-FI" b="0" i="0" u="none" strike="noStrike" baseline="0" dirty="0">
                <a:solidFill>
                  <a:srgbClr val="000000"/>
                </a:solidFill>
                <a:latin typeface="Altis Book"/>
              </a:rPr>
              <a:t>Kun atomi tai molekyyli ottaa itselleen elektroneja, se </a:t>
            </a:r>
            <a:r>
              <a:rPr lang="fi-FI" b="0" i="0" u="none" strike="noStrike" baseline="0" dirty="0">
                <a:solidFill>
                  <a:srgbClr val="000000"/>
                </a:solidFill>
                <a:latin typeface="Altis Medium"/>
              </a:rPr>
              <a:t>pelkistyy</a:t>
            </a:r>
            <a:r>
              <a:rPr lang="fi-FI" b="0" i="0" u="none" strike="noStrike" baseline="0" dirty="0">
                <a:solidFill>
                  <a:srgbClr val="000000"/>
                </a:solidFill>
                <a:latin typeface="Altis Book"/>
              </a:rPr>
              <a:t>, ja kun se menettää elektroneja, se </a:t>
            </a:r>
            <a:r>
              <a:rPr lang="fi-FI" b="0" i="0" u="none" strike="noStrike" baseline="0" dirty="0">
                <a:solidFill>
                  <a:srgbClr val="000000"/>
                </a:solidFill>
                <a:latin typeface="Altis Medium"/>
              </a:rPr>
              <a:t>hapettuu </a:t>
            </a:r>
            <a:endParaRPr lang="fi-FI" b="0" i="0" u="none" strike="noStrike" baseline="0" dirty="0">
              <a:solidFill>
                <a:srgbClr val="000000"/>
              </a:solidFill>
              <a:latin typeface="Altis Book"/>
            </a:endParaRP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7E14800E-B8C8-0FD9-2A19-9133D10E5D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5225" y="2480256"/>
            <a:ext cx="4591050" cy="3269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293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EDD6D0F-5E88-4C18-774E-C2DB36EED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2400" b="1" dirty="0"/>
              <a:t>5.2 </a:t>
            </a:r>
            <a:r>
              <a:rPr lang="fi-FI" sz="2400" b="1" dirty="0" err="1"/>
              <a:t>Glykolyysi</a:t>
            </a:r>
            <a:r>
              <a:rPr lang="fi-FI" sz="2400" b="1" dirty="0"/>
              <a:t> ja anaerobinen energiantuotto</a:t>
            </a:r>
            <a:endParaRPr lang="fi-FI" sz="24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EC2933F-80D0-A51D-F609-799CD36FA2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19" y="2011680"/>
            <a:ext cx="6398031" cy="4206240"/>
          </a:xfrm>
        </p:spPr>
        <p:txBody>
          <a:bodyPr>
            <a:normAutofit/>
          </a:bodyPr>
          <a:lstStyle/>
          <a:p>
            <a:r>
              <a:rPr lang="fi-FI" sz="2000" b="0" i="0" u="none" strike="noStrike" baseline="0" dirty="0">
                <a:solidFill>
                  <a:srgbClr val="000000"/>
                </a:solidFill>
              </a:rPr>
              <a:t>Aineenvaihdunta (</a:t>
            </a:r>
            <a:r>
              <a:rPr lang="fi-FI" sz="2000" b="1" i="0" u="none" strike="noStrike" baseline="0" dirty="0">
                <a:solidFill>
                  <a:srgbClr val="000000"/>
                </a:solidFill>
              </a:rPr>
              <a:t>metabolia): </a:t>
            </a:r>
            <a:r>
              <a:rPr lang="fi-FI" sz="2000" b="0" i="0" u="none" strike="noStrike" baseline="0" dirty="0">
                <a:solidFill>
                  <a:srgbClr val="000000"/>
                </a:solidFill>
              </a:rPr>
              <a:t>hajottavaan (</a:t>
            </a:r>
            <a:r>
              <a:rPr lang="fi-FI" sz="2000" b="1" i="0" u="none" strike="noStrike" baseline="0" dirty="0" err="1">
                <a:solidFill>
                  <a:srgbClr val="000000"/>
                </a:solidFill>
              </a:rPr>
              <a:t>katabolia</a:t>
            </a:r>
            <a:r>
              <a:rPr lang="fi-FI" sz="2000" b="0" i="0" u="none" strike="noStrike" baseline="0" dirty="0">
                <a:solidFill>
                  <a:srgbClr val="000000"/>
                </a:solidFill>
              </a:rPr>
              <a:t>) tai rakentavaan (</a:t>
            </a:r>
            <a:r>
              <a:rPr lang="fi-FI" sz="2000" b="1" i="0" u="none" strike="noStrike" baseline="0" dirty="0">
                <a:solidFill>
                  <a:srgbClr val="000000"/>
                </a:solidFill>
              </a:rPr>
              <a:t>anabolia</a:t>
            </a:r>
            <a:r>
              <a:rPr lang="fi-FI" sz="2000" b="0" i="0" u="none" strike="noStrike" baseline="0" dirty="0">
                <a:solidFill>
                  <a:srgbClr val="000000"/>
                </a:solidFill>
              </a:rPr>
              <a:t>) aineenvaihduntaan. </a:t>
            </a:r>
          </a:p>
          <a:p>
            <a:pPr lvl="1"/>
            <a:r>
              <a:rPr lang="fi-FI" b="0" i="0" u="none" strike="noStrike" baseline="0" dirty="0">
                <a:solidFill>
                  <a:srgbClr val="000000"/>
                </a:solidFill>
              </a:rPr>
              <a:t>Anaboliset reaktiot vaativat energiaa, ja </a:t>
            </a:r>
            <a:r>
              <a:rPr lang="fi-FI" b="0" i="0" u="none" strike="noStrike" baseline="0" dirty="0" err="1">
                <a:solidFill>
                  <a:srgbClr val="000000"/>
                </a:solidFill>
              </a:rPr>
              <a:t>kataboliset</a:t>
            </a:r>
            <a:r>
              <a:rPr lang="fi-FI" b="0" i="0" u="none" strike="noStrike" baseline="0" dirty="0">
                <a:solidFill>
                  <a:srgbClr val="000000"/>
                </a:solidFill>
              </a:rPr>
              <a:t> reaktiot tuottavat energiaa. </a:t>
            </a:r>
          </a:p>
          <a:p>
            <a:pPr lvl="1"/>
            <a:r>
              <a:rPr lang="fi-FI" b="0" i="0" u="none" strike="noStrike" baseline="0" dirty="0" err="1">
                <a:solidFill>
                  <a:srgbClr val="000000"/>
                </a:solidFill>
              </a:rPr>
              <a:t>Glykolyysi</a:t>
            </a:r>
            <a:r>
              <a:rPr lang="fi-FI" b="0" i="0" u="none" strike="noStrike" baseline="0" dirty="0">
                <a:solidFill>
                  <a:srgbClr val="000000"/>
                </a:solidFill>
              </a:rPr>
              <a:t> (glukoosin hajottaminen) on </a:t>
            </a:r>
            <a:r>
              <a:rPr lang="fi-FI" b="0" i="0" u="none" strike="noStrike" baseline="0" dirty="0" err="1">
                <a:solidFill>
                  <a:srgbClr val="000000"/>
                </a:solidFill>
              </a:rPr>
              <a:t>katabolinen</a:t>
            </a:r>
            <a:r>
              <a:rPr lang="fi-FI" b="0" i="0" u="none" strike="noStrike" baseline="0" dirty="0">
                <a:solidFill>
                  <a:srgbClr val="000000"/>
                </a:solidFill>
              </a:rPr>
              <a:t> &gt; glukoosin sidosenergioista saadaan energiaa ATP:n tuottamiseen. </a:t>
            </a:r>
            <a:endParaRPr lang="fi-FI" b="1" dirty="0">
              <a:solidFill>
                <a:schemeClr val="bg1"/>
              </a:solidFill>
            </a:endParaRPr>
          </a:p>
          <a:p>
            <a:r>
              <a:rPr lang="fi-FI" sz="2000" b="1" dirty="0">
                <a:solidFill>
                  <a:schemeClr val="bg1"/>
                </a:solidFill>
              </a:rPr>
              <a:t>Anaerobinen</a:t>
            </a:r>
            <a:r>
              <a:rPr lang="fi-FI" sz="2000" dirty="0">
                <a:solidFill>
                  <a:schemeClr val="bg1"/>
                </a:solidFill>
              </a:rPr>
              <a:t> (ilman happea) ja </a:t>
            </a:r>
            <a:r>
              <a:rPr lang="fi-FI" sz="2000" b="1" dirty="0">
                <a:solidFill>
                  <a:schemeClr val="bg1"/>
                </a:solidFill>
              </a:rPr>
              <a:t>aerobinen</a:t>
            </a:r>
            <a:r>
              <a:rPr lang="fi-FI" sz="2000" dirty="0">
                <a:solidFill>
                  <a:schemeClr val="bg1"/>
                </a:solidFill>
              </a:rPr>
              <a:t> (hapellinen) energia-aineenvaihdunta.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1E5F4E0B-07CA-D320-347E-B1230340A2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7936" y="2163749"/>
            <a:ext cx="3963090" cy="4546079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28A1BF1D-A71E-B954-EC47-D54DC05B18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1934" y="4710069"/>
            <a:ext cx="3461122" cy="1999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104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EDD6D0F-5E88-4C18-774E-C2DB36EED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2400" b="1" dirty="0"/>
              <a:t>5.2 </a:t>
            </a:r>
            <a:r>
              <a:rPr lang="fi-FI" sz="2400" b="1" dirty="0" err="1"/>
              <a:t>Glykolyysi</a:t>
            </a:r>
            <a:r>
              <a:rPr lang="fi-FI" sz="2400" b="1" dirty="0"/>
              <a:t> ja anaerobinen energiantuotto</a:t>
            </a:r>
            <a:endParaRPr lang="fi-FI" sz="24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EC2933F-80D0-A51D-F609-799CD36FA2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19" y="2011680"/>
            <a:ext cx="6398031" cy="4206240"/>
          </a:xfrm>
        </p:spPr>
        <p:txBody>
          <a:bodyPr>
            <a:normAutofit/>
          </a:bodyPr>
          <a:lstStyle/>
          <a:p>
            <a:r>
              <a:rPr lang="fi-FI" sz="2000" b="1" i="0" u="none" strike="noStrike" baseline="0" dirty="0" err="1">
                <a:solidFill>
                  <a:srgbClr val="000000"/>
                </a:solidFill>
                <a:latin typeface="Altis Medium"/>
              </a:rPr>
              <a:t>Glykolyysi</a:t>
            </a:r>
            <a:r>
              <a:rPr lang="fi-FI" sz="2000" b="0" i="0" u="none" strike="noStrike" baseline="0" dirty="0">
                <a:solidFill>
                  <a:srgbClr val="000000"/>
                </a:solidFill>
                <a:latin typeface="Altis Medium"/>
              </a:rPr>
              <a:t>:</a:t>
            </a:r>
          </a:p>
          <a:p>
            <a:pPr lvl="1"/>
            <a:r>
              <a:rPr lang="fi-FI" b="0" i="0" u="none" strike="noStrike" baseline="0" dirty="0">
                <a:solidFill>
                  <a:srgbClr val="000000"/>
                </a:solidFill>
                <a:latin typeface="Altis Book"/>
              </a:rPr>
              <a:t>tapahtuu kokonaan solulimassa. </a:t>
            </a:r>
          </a:p>
          <a:p>
            <a:pPr lvl="1"/>
            <a:r>
              <a:rPr lang="fi-FI" b="0" i="0" u="none" strike="noStrike" baseline="0" dirty="0">
                <a:solidFill>
                  <a:srgbClr val="000000"/>
                </a:solidFill>
                <a:latin typeface="Altis Book"/>
              </a:rPr>
              <a:t>kuuden hiilen glukoosi pilkotaan kahdeksi kolmehiiliseksi </a:t>
            </a:r>
            <a:r>
              <a:rPr lang="fi-FI" b="0" i="0" u="none" strike="noStrike" baseline="0" dirty="0">
                <a:solidFill>
                  <a:srgbClr val="000000"/>
                </a:solidFill>
                <a:latin typeface="Altis Medium"/>
              </a:rPr>
              <a:t>palorypälehapoksi (</a:t>
            </a:r>
            <a:r>
              <a:rPr lang="fi-FI" b="0" i="0" u="none" strike="noStrike" baseline="0" dirty="0" err="1">
                <a:solidFill>
                  <a:srgbClr val="000000"/>
                </a:solidFill>
                <a:latin typeface="Altis Medium"/>
              </a:rPr>
              <a:t>pyruvaatti</a:t>
            </a:r>
            <a:r>
              <a:rPr lang="fi-FI" b="0" i="0" u="none" strike="noStrike" baseline="0" dirty="0">
                <a:solidFill>
                  <a:srgbClr val="000000"/>
                </a:solidFill>
                <a:latin typeface="Altis Medium"/>
              </a:rPr>
              <a:t>)</a:t>
            </a:r>
            <a:r>
              <a:rPr lang="fi-FI" b="0" i="0" u="none" strike="noStrike" baseline="0" dirty="0">
                <a:solidFill>
                  <a:srgbClr val="000000"/>
                </a:solidFill>
                <a:latin typeface="Altis Book"/>
              </a:rPr>
              <a:t>. </a:t>
            </a:r>
          </a:p>
          <a:p>
            <a:pPr lvl="1"/>
            <a:r>
              <a:rPr lang="fi-FI" b="0" i="0" u="none" strike="noStrike" baseline="0" dirty="0">
                <a:solidFill>
                  <a:srgbClr val="000000"/>
                </a:solidFill>
                <a:latin typeface="Altis Book"/>
              </a:rPr>
              <a:t>Ei tarvita happea. </a:t>
            </a:r>
          </a:p>
          <a:p>
            <a:pPr lvl="1"/>
            <a:r>
              <a:rPr lang="fi-FI" b="0" i="0" u="none" strike="noStrike" baseline="0" dirty="0">
                <a:solidFill>
                  <a:srgbClr val="000000"/>
                </a:solidFill>
                <a:latin typeface="Altis Book"/>
              </a:rPr>
              <a:t>Anaerobisessa tilanteessa </a:t>
            </a:r>
            <a:r>
              <a:rPr lang="fi-FI" b="0" i="0" u="none" strike="noStrike" baseline="0" dirty="0" err="1">
                <a:solidFill>
                  <a:srgbClr val="000000"/>
                </a:solidFill>
                <a:latin typeface="Altis Book"/>
              </a:rPr>
              <a:t>pyruvaatti</a:t>
            </a:r>
            <a:r>
              <a:rPr lang="fi-FI" b="0" i="0" u="none" strike="noStrike" baseline="0" dirty="0">
                <a:solidFill>
                  <a:srgbClr val="000000"/>
                </a:solidFill>
                <a:latin typeface="Altis Book"/>
              </a:rPr>
              <a:t> pelkistetään maitohapoksi. </a:t>
            </a:r>
          </a:p>
          <a:p>
            <a:pPr lvl="1"/>
            <a:r>
              <a:rPr lang="fi-FI" dirty="0">
                <a:solidFill>
                  <a:srgbClr val="000000"/>
                </a:solidFill>
                <a:latin typeface="Altis Book"/>
              </a:rPr>
              <a:t>P</a:t>
            </a:r>
            <a:r>
              <a:rPr lang="fi-FI" b="0" i="0" u="none" strike="noStrike" baseline="0" dirty="0">
                <a:solidFill>
                  <a:srgbClr val="000000"/>
                </a:solidFill>
                <a:latin typeface="Altis Book"/>
              </a:rPr>
              <a:t>unasolujen ATP:n tuotto on kokonaan anaerobista.</a:t>
            </a:r>
            <a:endParaRPr lang="fi-FI" dirty="0">
              <a:solidFill>
                <a:schemeClr val="bg1"/>
              </a:solidFill>
            </a:endParaRP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1E5F4E0B-07CA-D320-347E-B1230340A2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7936" y="2163749"/>
            <a:ext cx="3963090" cy="4546079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2A6E39CA-856A-6E6F-6BA1-BB143342F3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1325" y="5167761"/>
            <a:ext cx="4601217" cy="85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859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EDD6D0F-5E88-4C18-774E-C2DB36EED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2400" b="1" dirty="0"/>
              <a:t>5.2 </a:t>
            </a:r>
            <a:r>
              <a:rPr lang="fi-FI" sz="2400" b="1" dirty="0" err="1"/>
              <a:t>Glykolyysi</a:t>
            </a:r>
            <a:r>
              <a:rPr lang="fi-FI" sz="2400" b="1" dirty="0"/>
              <a:t> ja anaerobinen energiantuotto</a:t>
            </a:r>
            <a:endParaRPr lang="fi-FI" sz="24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EC2933F-80D0-A51D-F609-799CD36FA2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744" y="2068830"/>
            <a:ext cx="6398031" cy="4206240"/>
          </a:xfrm>
        </p:spPr>
        <p:txBody>
          <a:bodyPr>
            <a:noAutofit/>
          </a:bodyPr>
          <a:lstStyle/>
          <a:p>
            <a:r>
              <a:rPr lang="fi-FI" sz="2000" dirty="0">
                <a:solidFill>
                  <a:srgbClr val="000000"/>
                </a:solidFill>
              </a:rPr>
              <a:t>G</a:t>
            </a:r>
            <a:r>
              <a:rPr lang="fi-FI" sz="2000" b="0" i="0" u="none" strike="noStrike" baseline="0" dirty="0">
                <a:solidFill>
                  <a:srgbClr val="000000"/>
                </a:solidFill>
              </a:rPr>
              <a:t>lukoosimolekyylien kertyminen soluihin johtaisi solujen osmoottisen paineen nousuun.</a:t>
            </a:r>
          </a:p>
          <a:p>
            <a:r>
              <a:rPr lang="fi-FI" sz="2000" dirty="0">
                <a:solidFill>
                  <a:srgbClr val="000000"/>
                </a:solidFill>
              </a:rPr>
              <a:t>M</a:t>
            </a:r>
            <a:r>
              <a:rPr lang="fi-FI" sz="2000" b="0" i="0" u="none" strike="noStrike" baseline="0" dirty="0">
                <a:solidFill>
                  <a:srgbClr val="000000"/>
                </a:solidFill>
              </a:rPr>
              <a:t>aksassa, luustolihaksissa ja sydämessä glukoosista </a:t>
            </a:r>
            <a:r>
              <a:rPr lang="fi-FI" sz="2000" dirty="0">
                <a:solidFill>
                  <a:srgbClr val="000000"/>
                </a:solidFill>
              </a:rPr>
              <a:t>muodostetaan </a:t>
            </a:r>
            <a:r>
              <a:rPr lang="fi-FI" sz="2000" dirty="0" err="1">
                <a:solidFill>
                  <a:srgbClr val="000000"/>
                </a:solidFill>
              </a:rPr>
              <a:t>glykogeneesillä</a:t>
            </a:r>
            <a:r>
              <a:rPr lang="fi-FI" sz="2000" dirty="0">
                <a:solidFill>
                  <a:srgbClr val="000000"/>
                </a:solidFill>
              </a:rPr>
              <a:t> soluihin </a:t>
            </a:r>
            <a:r>
              <a:rPr lang="fi-FI" sz="2000" b="1" dirty="0">
                <a:solidFill>
                  <a:srgbClr val="000000"/>
                </a:solidFill>
              </a:rPr>
              <a:t>glykogeeniä</a:t>
            </a:r>
            <a:r>
              <a:rPr lang="fi-FI" sz="2000" b="0" i="0" u="none" strike="noStrike" baseline="0" dirty="0">
                <a:solidFill>
                  <a:srgbClr val="000000"/>
                </a:solidFill>
              </a:rPr>
              <a:t>, eläintärkkelystä.</a:t>
            </a:r>
          </a:p>
          <a:p>
            <a:r>
              <a:rPr lang="fi-FI" sz="2000" b="0" i="0" u="none" strike="noStrike" baseline="0" dirty="0">
                <a:solidFill>
                  <a:srgbClr val="000000"/>
                </a:solidFill>
              </a:rPr>
              <a:t> Maksan g</a:t>
            </a:r>
            <a:r>
              <a:rPr lang="fi-FI" sz="2000" b="0" i="0" u="none" strike="noStrike" baseline="0" dirty="0">
                <a:solidFill>
                  <a:srgbClr val="000000"/>
                </a:solidFill>
                <a:latin typeface="Altis Book"/>
              </a:rPr>
              <a:t>lykogeenin pilkkominen, </a:t>
            </a:r>
            <a:r>
              <a:rPr lang="fi-FI" sz="2000" b="1" i="0" u="none" strike="noStrike" baseline="0" dirty="0" err="1">
                <a:solidFill>
                  <a:srgbClr val="000000"/>
                </a:solidFill>
                <a:latin typeface="Altis Medium"/>
              </a:rPr>
              <a:t>glykogenolyysi</a:t>
            </a:r>
            <a:r>
              <a:rPr lang="fi-FI" sz="2000" dirty="0">
                <a:solidFill>
                  <a:srgbClr val="000000"/>
                </a:solidFill>
                <a:latin typeface="Altis Book"/>
              </a:rPr>
              <a:t> tuottaa plasmaan glukoosia.</a:t>
            </a:r>
          </a:p>
          <a:p>
            <a:r>
              <a:rPr lang="fi-FI" sz="2000" b="0" i="0" u="none" strike="noStrike" baseline="0" dirty="0">
                <a:solidFill>
                  <a:srgbClr val="000000"/>
                </a:solidFill>
                <a:latin typeface="Altis Book"/>
              </a:rPr>
              <a:t>Lihassolujen glykogeeni hajoaa glukoosiksi lihassolun itsensä käyttöön.</a:t>
            </a:r>
          </a:p>
          <a:p>
            <a:r>
              <a:rPr lang="fi-FI" sz="2000" b="0" i="0" u="none" strike="noStrike" baseline="0" dirty="0">
                <a:solidFill>
                  <a:srgbClr val="000000"/>
                </a:solidFill>
                <a:latin typeface="Altis Book"/>
              </a:rPr>
              <a:t>Maksasolut kykenevät muuttamaan laktaatin takaisin </a:t>
            </a:r>
            <a:r>
              <a:rPr lang="fi-FI" sz="2000" b="0" i="0" u="none" strike="noStrike" baseline="0" dirty="0" err="1">
                <a:solidFill>
                  <a:srgbClr val="000000"/>
                </a:solidFill>
                <a:latin typeface="Altis Book"/>
              </a:rPr>
              <a:t>pyruvaatiksi</a:t>
            </a:r>
            <a:r>
              <a:rPr lang="fi-FI" sz="2000" b="0" i="0" u="none" strike="noStrike" baseline="0" dirty="0">
                <a:solidFill>
                  <a:srgbClr val="000000"/>
                </a:solidFill>
                <a:latin typeface="Altis Book"/>
              </a:rPr>
              <a:t> (</a:t>
            </a:r>
            <a:r>
              <a:rPr lang="fi-FI" sz="2000" dirty="0" err="1">
                <a:solidFill>
                  <a:srgbClr val="000000"/>
                </a:solidFill>
                <a:latin typeface="Altis Book"/>
              </a:rPr>
              <a:t>C</a:t>
            </a:r>
            <a:r>
              <a:rPr lang="fi-FI" sz="2000" b="0" i="0" u="none" strike="noStrike" baseline="0" dirty="0" err="1">
                <a:solidFill>
                  <a:srgbClr val="000000"/>
                </a:solidFill>
                <a:latin typeface="Altis Book"/>
              </a:rPr>
              <a:t>orin</a:t>
            </a:r>
            <a:r>
              <a:rPr lang="fi-FI" sz="2000" b="0" i="0" u="none" strike="noStrike" baseline="0" dirty="0">
                <a:solidFill>
                  <a:srgbClr val="000000"/>
                </a:solidFill>
                <a:latin typeface="Altis Book"/>
              </a:rPr>
              <a:t> sykli)</a:t>
            </a:r>
            <a:r>
              <a:rPr lang="fi-FI" sz="2000" dirty="0">
                <a:solidFill>
                  <a:srgbClr val="000000"/>
                </a:solidFill>
                <a:latin typeface="Altis Book"/>
              </a:rPr>
              <a:t>, ja </a:t>
            </a:r>
            <a:r>
              <a:rPr lang="fi-FI" sz="2000" b="1" i="0" u="none" strike="noStrike" baseline="0" dirty="0" err="1">
                <a:solidFill>
                  <a:srgbClr val="000000"/>
                </a:solidFill>
                <a:latin typeface="Altis Medium"/>
              </a:rPr>
              <a:t>glukoneogeneesissä</a:t>
            </a:r>
            <a:r>
              <a:rPr lang="fi-FI" sz="2000" b="0" i="0" u="none" strike="noStrike" baseline="0" dirty="0">
                <a:solidFill>
                  <a:srgbClr val="000000"/>
                </a:solidFill>
                <a:latin typeface="Altis Medium"/>
              </a:rPr>
              <a:t> </a:t>
            </a:r>
            <a:r>
              <a:rPr lang="fi-FI" sz="2000" b="0" i="0" u="none" strike="noStrike" baseline="0" dirty="0">
                <a:solidFill>
                  <a:srgbClr val="000000"/>
                </a:solidFill>
                <a:latin typeface="Altis Book"/>
              </a:rPr>
              <a:t>(glukoosin uudelleenmuodostaminen) maksasolut kykenevät tekemään </a:t>
            </a:r>
            <a:r>
              <a:rPr lang="fi-FI" sz="2000" b="0" i="0" u="none" strike="noStrike" baseline="0" dirty="0" err="1">
                <a:solidFill>
                  <a:srgbClr val="000000"/>
                </a:solidFill>
                <a:latin typeface="Altis Book"/>
              </a:rPr>
              <a:t>pyruvaatista</a:t>
            </a:r>
            <a:r>
              <a:rPr lang="fi-FI" sz="2000" b="0" i="0" u="none" strike="noStrike" baseline="0" dirty="0">
                <a:solidFill>
                  <a:srgbClr val="000000"/>
                </a:solidFill>
                <a:latin typeface="Altis Book"/>
              </a:rPr>
              <a:t> glukoosia. </a:t>
            </a:r>
          </a:p>
          <a:p>
            <a:pPr marL="0" indent="0">
              <a:buNone/>
            </a:pPr>
            <a:endParaRPr lang="fi-FI" sz="2000" dirty="0">
              <a:solidFill>
                <a:schemeClr val="bg1"/>
              </a:solidFill>
            </a:endParaRP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DBE6CC5F-4B41-7F84-B130-C06650C519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2416" y="2743200"/>
            <a:ext cx="4857238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745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9304F1B-5E76-E583-5C22-9969B6B9A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2400" b="1" dirty="0"/>
              <a:t>5.3 Aerobinen energiantuotto </a:t>
            </a:r>
            <a:endParaRPr lang="fi-FI" sz="24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6624EA4-9DEE-A23A-517A-25D1E29F76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19" y="2011680"/>
            <a:ext cx="5428700" cy="4206240"/>
          </a:xfrm>
        </p:spPr>
        <p:txBody>
          <a:bodyPr/>
          <a:lstStyle/>
          <a:p>
            <a:r>
              <a:rPr lang="fi-FI" sz="1800" b="0" i="0" u="none" strike="noStrike" baseline="0" dirty="0" err="1">
                <a:solidFill>
                  <a:srgbClr val="000000"/>
                </a:solidFill>
                <a:latin typeface="Altis Book"/>
              </a:rPr>
              <a:t>Glykolyysissä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Altis Book"/>
              </a:rPr>
              <a:t> syntyneitä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Altis Book"/>
              </a:rPr>
              <a:t>pyruvaatteja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Altis Book"/>
              </a:rPr>
              <a:t> hyödynnetään 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Altis Medium"/>
              </a:rPr>
              <a:t>aerobisessa energia-aineenvaihdunnassa sitruunahappokierrossa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Altis Book"/>
              </a:rPr>
              <a:t>. </a:t>
            </a:r>
          </a:p>
          <a:p>
            <a:r>
              <a:rPr lang="fi-FI" sz="1800" b="0" i="0" u="none" strike="noStrike" baseline="0" dirty="0" err="1">
                <a:solidFill>
                  <a:srgbClr val="000000"/>
                </a:solidFill>
                <a:latin typeface="Altis Book"/>
              </a:rPr>
              <a:t>Pyruvaatista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Altis Book"/>
              </a:rPr>
              <a:t> viedään kahden hiilen mittainen asetyyliryhmä sitruunahappokiertoon koentsyymi A:lla &gt; aktiivinen etikkahappo, 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Altis Medium"/>
              </a:rPr>
              <a:t>asetyylikoentsyymi A  (asetyyli-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Altis Medium"/>
              </a:rPr>
              <a:t>CoA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Altis Medium"/>
              </a:rPr>
              <a:t>)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Altis Book"/>
              </a:rPr>
              <a:t>.</a:t>
            </a:r>
          </a:p>
          <a:p>
            <a:r>
              <a:rPr lang="fi-FI" sz="1800" b="0" i="0" u="none" strike="noStrike" baseline="0" dirty="0">
                <a:solidFill>
                  <a:srgbClr val="000000"/>
                </a:solidFill>
                <a:latin typeface="Altis Book"/>
              </a:rPr>
              <a:t>Sitruunahappokiertoa kutsutaan myös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Altis Medium"/>
              </a:rPr>
              <a:t>Krebsin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Altis Medium"/>
              </a:rPr>
              <a:t> sykliksi 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Altis Book"/>
              </a:rPr>
              <a:t>ja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Altis Medium"/>
              </a:rPr>
              <a:t>trikarboksyylihappokierroksi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Altis Book"/>
              </a:rPr>
              <a:t>. </a:t>
            </a:r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048B24DC-BD31-633A-1022-423B753B8D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7936" y="2163749"/>
            <a:ext cx="3963090" cy="4546079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E8336BBB-FB8D-47F4-69E2-40F870B6CC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7936" y="5457825"/>
            <a:ext cx="3463483" cy="1252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3215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9304F1B-5E76-E583-5C22-9969B6B9A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2400" b="1" dirty="0"/>
              <a:t>5.3 Aerobinen energiantuotto </a:t>
            </a:r>
            <a:endParaRPr lang="fi-FI" sz="24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6624EA4-9DEE-A23A-517A-25D1E29F76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19" y="2011680"/>
            <a:ext cx="5428700" cy="4206240"/>
          </a:xfrm>
        </p:spPr>
        <p:txBody>
          <a:bodyPr>
            <a:normAutofit/>
          </a:bodyPr>
          <a:lstStyle/>
          <a:p>
            <a:r>
              <a:rPr lang="fi-FI" sz="1800" b="0" i="0" u="none" strike="noStrike" baseline="0" dirty="0">
                <a:solidFill>
                  <a:srgbClr val="000000"/>
                </a:solidFill>
                <a:latin typeface="Montserrat Medium" panose="00000600000000000000" pitchFamily="2" charset="0"/>
              </a:rPr>
              <a:t>Sitruunahappokierto</a:t>
            </a:r>
          </a:p>
          <a:p>
            <a:pPr algn="just"/>
            <a:r>
              <a:rPr lang="fi-FI" sz="1800" b="0" i="0" u="none" strike="noStrike" baseline="0" dirty="0" err="1">
                <a:solidFill>
                  <a:srgbClr val="000000"/>
                </a:solidFill>
                <a:latin typeface="Altis Book"/>
              </a:rPr>
              <a:t>Asetyyli-CoA</a:t>
            </a:r>
            <a:r>
              <a:rPr lang="fi-FI" sz="1800" dirty="0" err="1">
                <a:solidFill>
                  <a:srgbClr val="000000"/>
                </a:solidFill>
                <a:latin typeface="Altis Book"/>
              </a:rPr>
              <a:t>:n</a:t>
            </a:r>
            <a:r>
              <a:rPr lang="fi-FI" sz="1800" dirty="0">
                <a:solidFill>
                  <a:srgbClr val="000000"/>
                </a:solidFill>
                <a:latin typeface="Altis Book"/>
              </a:rPr>
              <a:t> tuoma 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Altis Book"/>
              </a:rPr>
              <a:t>asetyyliryhmä (kaksi hiiltä) liitetään  mitokondrion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Altis Book"/>
              </a:rPr>
              <a:t>matriksissa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Altis Book"/>
              </a:rPr>
              <a:t> neljähiiliselle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Altis Book"/>
              </a:rPr>
              <a:t>oksaalietikkahapolle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Altis Book"/>
              </a:rPr>
              <a:t>.</a:t>
            </a:r>
          </a:p>
          <a:p>
            <a:pPr algn="just"/>
            <a:r>
              <a:rPr lang="fi-FI" sz="1800" dirty="0">
                <a:solidFill>
                  <a:srgbClr val="000000"/>
                </a:solidFill>
                <a:latin typeface="Altis Book"/>
              </a:rPr>
              <a:t>Syntyneen 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Altis Book"/>
              </a:rPr>
              <a:t>kuusihiilisen sitraatin (sitruunahapon anioni) jälkeen alkaa syklinen sitruunahappokierto.</a:t>
            </a:r>
          </a:p>
          <a:p>
            <a:pPr algn="just"/>
            <a:r>
              <a:rPr lang="fi-FI" sz="1800" b="0" i="0" u="none" strike="noStrike" baseline="0" dirty="0">
                <a:solidFill>
                  <a:srgbClr val="000000"/>
                </a:solidFill>
                <a:latin typeface="Altis Book"/>
              </a:rPr>
              <a:t>Yksi kierto tuottaa: 2 CO</a:t>
            </a:r>
            <a:r>
              <a:rPr lang="fi-FI" sz="1800" baseline="-25000" dirty="0">
                <a:solidFill>
                  <a:srgbClr val="000000"/>
                </a:solidFill>
                <a:latin typeface="Altis Book"/>
              </a:rPr>
              <a:t>2, </a:t>
            </a:r>
            <a:r>
              <a:rPr lang="fi-FI" sz="1800" dirty="0">
                <a:solidFill>
                  <a:srgbClr val="000000"/>
                </a:solidFill>
                <a:latin typeface="Altis Book"/>
              </a:rPr>
              <a:t>3 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Altis Book"/>
              </a:rPr>
              <a:t>pelkistynyttä NAD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ITC Avant Garde Std Md"/>
              </a:rPr>
              <a:t>+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Altis Book"/>
              </a:rPr>
              <a:t>-molekyyliä (NADH+H), yhden ATP:n,  ja yhden pelkistyneen FAD+-molekyylin (FADH</a:t>
            </a:r>
            <a:r>
              <a:rPr lang="fi-FI" sz="1800" b="0" i="0" u="none" strike="noStrike" baseline="-25000" dirty="0">
                <a:solidFill>
                  <a:srgbClr val="000000"/>
                </a:solidFill>
                <a:latin typeface="Altis Book"/>
              </a:rPr>
              <a:t>2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Altis Book"/>
              </a:rPr>
              <a:t>). </a:t>
            </a:r>
          </a:p>
          <a:p>
            <a:pPr algn="just"/>
            <a:r>
              <a:rPr lang="fi-FI" sz="1800" b="0" i="0" u="none" strike="noStrike" baseline="0" dirty="0">
                <a:solidFill>
                  <a:srgbClr val="000000"/>
                </a:solidFill>
                <a:latin typeface="Altis Book"/>
              </a:rPr>
              <a:t>Aerobisen energiantuoton kannalta olennaista:</a:t>
            </a:r>
          </a:p>
          <a:p>
            <a:pPr lvl="1" algn="just"/>
            <a:r>
              <a:rPr lang="fi-FI" sz="1800" b="0" i="0" u="none" strike="noStrike" baseline="0" dirty="0">
                <a:solidFill>
                  <a:srgbClr val="000000"/>
                </a:solidFill>
                <a:latin typeface="Altis Book"/>
              </a:rPr>
              <a:t>pelkistyneiden molekyylien tuotto glukoosista (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Altis Book"/>
              </a:rPr>
              <a:t>glykolyysi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Altis Book"/>
              </a:rPr>
              <a:t> + sitruunahappokierto)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048B24DC-BD31-633A-1022-423B753B8D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7936" y="2163749"/>
            <a:ext cx="3963090" cy="4546079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E8336BBB-FB8D-47F4-69E2-40F870B6CC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7936" y="5457825"/>
            <a:ext cx="3463483" cy="1252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4039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uorovärinen">
  <a:themeElements>
    <a:clrScheme name="Vuorovärinen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Vuorovärinen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uorovärine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TM03090430[[fn=Vuorovärinen]]</Template>
  <TotalTime>476</TotalTime>
  <Words>1054</Words>
  <Application>Microsoft Office PowerPoint</Application>
  <PresentationFormat>Laajakuva</PresentationFormat>
  <Paragraphs>115</Paragraphs>
  <Slides>16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11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16</vt:i4>
      </vt:variant>
    </vt:vector>
  </HeadingPairs>
  <TitlesOfParts>
    <vt:vector size="28" baseType="lpstr">
      <vt:lpstr>Altis Book</vt:lpstr>
      <vt:lpstr>Altis Medium</vt:lpstr>
      <vt:lpstr>Calibri</vt:lpstr>
      <vt:lpstr>Corbel</vt:lpstr>
      <vt:lpstr>ITC Avant Garde Std Md</vt:lpstr>
      <vt:lpstr>Kenyan Coffee Rg</vt:lpstr>
      <vt:lpstr>Lato</vt:lpstr>
      <vt:lpstr>Montserrat</vt:lpstr>
      <vt:lpstr>Montserrat Medium</vt:lpstr>
      <vt:lpstr>Times New Roman</vt:lpstr>
      <vt:lpstr>Wingdings</vt:lpstr>
      <vt:lpstr>Vuorovärinen</vt:lpstr>
      <vt:lpstr>PowerPoint-esitys</vt:lpstr>
      <vt:lpstr>   LUKU 5     ENERGIA-AINEENVAIHDUNTA</vt:lpstr>
      <vt:lpstr>5.1 Energia-aineenvaihduntaan liittyviä käsitteitä </vt:lpstr>
      <vt:lpstr>5.1 Energia-aineenvaihduntaan liittyviä käsitteitä </vt:lpstr>
      <vt:lpstr>5.2 Glykolyysi ja anaerobinen energiantuotto</vt:lpstr>
      <vt:lpstr>5.2 Glykolyysi ja anaerobinen energiantuotto</vt:lpstr>
      <vt:lpstr>5.2 Glykolyysi ja anaerobinen energiantuotto</vt:lpstr>
      <vt:lpstr>5.3 Aerobinen energiantuotto </vt:lpstr>
      <vt:lpstr>5.3 Aerobinen energiantuotto </vt:lpstr>
      <vt:lpstr>5.3 Aerobinen energiantuotto </vt:lpstr>
      <vt:lpstr>5.3 Aerobinen energiantuotto </vt:lpstr>
      <vt:lpstr>5.4 Rasvat ja proteiinit </vt:lpstr>
      <vt:lpstr>5.4 Rasvat ja proteiinit </vt:lpstr>
      <vt:lpstr>5.4 Rasvat ja proteiinit </vt:lpstr>
      <vt:lpstr>5.4 Rasvat ja proteiinit </vt:lpstr>
      <vt:lpstr>5.4 Rasvat ja proteiinit </vt:lpstr>
    </vt:vector>
  </TitlesOfParts>
  <Company>Laurea University of Applied Sciences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LUKU 1     FYSIOLOGIAN PERUSTEET</dc:title>
  <dc:creator>Tapani Risto</dc:creator>
  <cp:lastModifiedBy>Tapani Risto</cp:lastModifiedBy>
  <cp:revision>10</cp:revision>
  <dcterms:created xsi:type="dcterms:W3CDTF">2023-12-03T10:52:05Z</dcterms:created>
  <dcterms:modified xsi:type="dcterms:W3CDTF">2024-02-01T13:12:55Z</dcterms:modified>
</cp:coreProperties>
</file>