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78" r:id="rId13"/>
    <p:sldId id="276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97DA7-01E0-4EF4-B781-1AFB06B6500F}" v="5" dt="2024-01-30T11:42:59.562"/>
    <p1510:client id="{F62197B9-3AA3-4EE0-9B12-DAE8D373237D}" v="511" dt="2024-01-30T09:37:45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7F197DA7-01E0-4EF4-B781-1AFB06B6500F}"/>
    <pc:docChg chg="undo custSel addSld delSld modSld">
      <pc:chgData name="Tapani Risto" userId="976c6936-ee02-4032-8c0b-9c911f48e023" providerId="ADAL" clId="{7F197DA7-01E0-4EF4-B781-1AFB06B6500F}" dt="2024-01-30T12:17:03.146" v="5468" actId="47"/>
      <pc:docMkLst>
        <pc:docMk/>
      </pc:docMkLst>
      <pc:sldChg chg="modSp mod">
        <pc:chgData name="Tapani Risto" userId="976c6936-ee02-4032-8c0b-9c911f48e023" providerId="ADAL" clId="{7F197DA7-01E0-4EF4-B781-1AFB06B6500F}" dt="2024-01-30T09:54:52.864" v="16" actId="1076"/>
        <pc:sldMkLst>
          <pc:docMk/>
          <pc:sldMk cId="2132926006" sldId="270"/>
        </pc:sldMkLst>
        <pc:picChg chg="mod">
          <ac:chgData name="Tapani Risto" userId="976c6936-ee02-4032-8c0b-9c911f48e023" providerId="ADAL" clId="{7F197DA7-01E0-4EF4-B781-1AFB06B6500F}" dt="2024-01-30T09:54:52.864" v="16" actId="1076"/>
          <ac:picMkLst>
            <pc:docMk/>
            <pc:sldMk cId="2132926006" sldId="270"/>
            <ac:picMk id="9" creationId="{B8ACE70B-A2A2-90F2-91D9-4BB5AC172381}"/>
          </ac:picMkLst>
        </pc:picChg>
      </pc:sldChg>
      <pc:sldChg chg="modSp mod">
        <pc:chgData name="Tapani Risto" userId="976c6936-ee02-4032-8c0b-9c911f48e023" providerId="ADAL" clId="{7F197DA7-01E0-4EF4-B781-1AFB06B6500F}" dt="2024-01-30T09:55:11.510" v="19" actId="14100"/>
        <pc:sldMkLst>
          <pc:docMk/>
          <pc:sldMk cId="4088033358" sldId="271"/>
        </pc:sldMkLst>
        <pc:picChg chg="mod">
          <ac:chgData name="Tapani Risto" userId="976c6936-ee02-4032-8c0b-9c911f48e023" providerId="ADAL" clId="{7F197DA7-01E0-4EF4-B781-1AFB06B6500F}" dt="2024-01-30T09:55:11.510" v="19" actId="14100"/>
          <ac:picMkLst>
            <pc:docMk/>
            <pc:sldMk cId="4088033358" sldId="271"/>
            <ac:picMk id="8" creationId="{D65BC192-2338-B99B-E5AD-5BF38EA7907F}"/>
          </ac:picMkLst>
        </pc:picChg>
      </pc:sldChg>
      <pc:sldChg chg="modSp mod">
        <pc:chgData name="Tapani Risto" userId="976c6936-ee02-4032-8c0b-9c911f48e023" providerId="ADAL" clId="{7F197DA7-01E0-4EF4-B781-1AFB06B6500F}" dt="2024-01-30T09:55:23.795" v="20" actId="1076"/>
        <pc:sldMkLst>
          <pc:docMk/>
          <pc:sldMk cId="1127946483" sldId="272"/>
        </pc:sldMkLst>
        <pc:picChg chg="mod">
          <ac:chgData name="Tapani Risto" userId="976c6936-ee02-4032-8c0b-9c911f48e023" providerId="ADAL" clId="{7F197DA7-01E0-4EF4-B781-1AFB06B6500F}" dt="2024-01-30T09:55:23.795" v="20" actId="1076"/>
          <ac:picMkLst>
            <pc:docMk/>
            <pc:sldMk cId="1127946483" sldId="272"/>
            <ac:picMk id="10" creationId="{E770B32F-D158-EDA1-FDA2-A27726C43BFE}"/>
          </ac:picMkLst>
        </pc:picChg>
      </pc:sldChg>
      <pc:sldChg chg="modSp mod">
        <pc:chgData name="Tapani Risto" userId="976c6936-ee02-4032-8c0b-9c911f48e023" providerId="ADAL" clId="{7F197DA7-01E0-4EF4-B781-1AFB06B6500F}" dt="2024-01-30T09:55:35.810" v="22" actId="14100"/>
        <pc:sldMkLst>
          <pc:docMk/>
          <pc:sldMk cId="553772399" sldId="273"/>
        </pc:sldMkLst>
        <pc:picChg chg="mod">
          <ac:chgData name="Tapani Risto" userId="976c6936-ee02-4032-8c0b-9c911f48e023" providerId="ADAL" clId="{7F197DA7-01E0-4EF4-B781-1AFB06B6500F}" dt="2024-01-30T09:55:35.810" v="22" actId="14100"/>
          <ac:picMkLst>
            <pc:docMk/>
            <pc:sldMk cId="553772399" sldId="273"/>
            <ac:picMk id="8" creationId="{CB324CCB-540E-F382-255B-959718DCC4D0}"/>
          </ac:picMkLst>
        </pc:picChg>
      </pc:sldChg>
      <pc:sldChg chg="addSp delSp modSp mod">
        <pc:chgData name="Tapani Risto" userId="976c6936-ee02-4032-8c0b-9c911f48e023" providerId="ADAL" clId="{7F197DA7-01E0-4EF4-B781-1AFB06B6500F}" dt="2024-01-30T10:06:22.583" v="761" actId="1076"/>
        <pc:sldMkLst>
          <pc:docMk/>
          <pc:sldMk cId="1413015192" sldId="274"/>
        </pc:sldMkLst>
        <pc:spChg chg="mod">
          <ac:chgData name="Tapani Risto" userId="976c6936-ee02-4032-8c0b-9c911f48e023" providerId="ADAL" clId="{7F197DA7-01E0-4EF4-B781-1AFB06B6500F}" dt="2024-01-30T10:06:22.583" v="761" actId="1076"/>
          <ac:spMkLst>
            <pc:docMk/>
            <pc:sldMk cId="1413015192" sldId="274"/>
            <ac:spMk id="3" creationId="{ADA68918-198B-5940-E751-8FE673992D83}"/>
          </ac:spMkLst>
        </pc:spChg>
        <pc:picChg chg="add del mod">
          <ac:chgData name="Tapani Risto" userId="976c6936-ee02-4032-8c0b-9c911f48e023" providerId="ADAL" clId="{7F197DA7-01E0-4EF4-B781-1AFB06B6500F}" dt="2024-01-30T09:53:17.033" v="5" actId="22"/>
          <ac:picMkLst>
            <pc:docMk/>
            <pc:sldMk cId="1413015192" sldId="274"/>
            <ac:picMk id="5" creationId="{0784F92E-1135-023B-D3E8-A50C9F9B95C1}"/>
          </ac:picMkLst>
        </pc:picChg>
        <pc:picChg chg="add del mod">
          <ac:chgData name="Tapani Risto" userId="976c6936-ee02-4032-8c0b-9c911f48e023" providerId="ADAL" clId="{7F197DA7-01E0-4EF4-B781-1AFB06B6500F}" dt="2024-01-30T09:54:39.476" v="10" actId="478"/>
          <ac:picMkLst>
            <pc:docMk/>
            <pc:sldMk cId="1413015192" sldId="274"/>
            <ac:picMk id="7" creationId="{60797F56-807D-ABF7-51FC-E0FA419AADBD}"/>
          </ac:picMkLst>
        </pc:picChg>
        <pc:picChg chg="add mod">
          <ac:chgData name="Tapani Risto" userId="976c6936-ee02-4032-8c0b-9c911f48e023" providerId="ADAL" clId="{7F197DA7-01E0-4EF4-B781-1AFB06B6500F}" dt="2024-01-30T09:55:47.560" v="24" actId="1076"/>
          <ac:picMkLst>
            <pc:docMk/>
            <pc:sldMk cId="1413015192" sldId="274"/>
            <ac:picMk id="8" creationId="{4FE936DD-9BED-2EBF-84D1-A4AD9F4C0772}"/>
          </ac:picMkLst>
        </pc:picChg>
      </pc:sldChg>
      <pc:sldChg chg="addSp modSp mod">
        <pc:chgData name="Tapani Risto" userId="976c6936-ee02-4032-8c0b-9c911f48e023" providerId="ADAL" clId="{7F197DA7-01E0-4EF4-B781-1AFB06B6500F}" dt="2024-01-30T10:47:47.670" v="1918" actId="113"/>
        <pc:sldMkLst>
          <pc:docMk/>
          <pc:sldMk cId="4199845467" sldId="275"/>
        </pc:sldMkLst>
        <pc:spChg chg="mod">
          <ac:chgData name="Tapani Risto" userId="976c6936-ee02-4032-8c0b-9c911f48e023" providerId="ADAL" clId="{7F197DA7-01E0-4EF4-B781-1AFB06B6500F}" dt="2024-01-30T10:47:47.670" v="1918" actId="113"/>
          <ac:spMkLst>
            <pc:docMk/>
            <pc:sldMk cId="4199845467" sldId="275"/>
            <ac:spMk id="3" creationId="{E88CC453-51CF-57AA-D4D4-48AB4A288521}"/>
          </ac:spMkLst>
        </pc:spChg>
        <pc:picChg chg="add mod">
          <ac:chgData name="Tapani Risto" userId="976c6936-ee02-4032-8c0b-9c911f48e023" providerId="ADAL" clId="{7F197DA7-01E0-4EF4-B781-1AFB06B6500F}" dt="2024-01-30T10:47:17.676" v="1908" actId="1076"/>
          <ac:picMkLst>
            <pc:docMk/>
            <pc:sldMk cId="4199845467" sldId="275"/>
            <ac:picMk id="5" creationId="{38095F85-9DB2-4559-69C4-37A7F8CA5DBC}"/>
          </ac:picMkLst>
        </pc:picChg>
      </pc:sldChg>
      <pc:sldChg chg="addSp modSp mod">
        <pc:chgData name="Tapani Risto" userId="976c6936-ee02-4032-8c0b-9c911f48e023" providerId="ADAL" clId="{7F197DA7-01E0-4EF4-B781-1AFB06B6500F}" dt="2024-01-30T11:36:20.376" v="3565" actId="113"/>
        <pc:sldMkLst>
          <pc:docMk/>
          <pc:sldMk cId="4240459799" sldId="276"/>
        </pc:sldMkLst>
        <pc:spChg chg="mod">
          <ac:chgData name="Tapani Risto" userId="976c6936-ee02-4032-8c0b-9c911f48e023" providerId="ADAL" clId="{7F197DA7-01E0-4EF4-B781-1AFB06B6500F}" dt="2024-01-30T11:36:20.376" v="3565" actId="113"/>
          <ac:spMkLst>
            <pc:docMk/>
            <pc:sldMk cId="4240459799" sldId="276"/>
            <ac:spMk id="3" creationId="{ABEA823A-A477-2B0C-CDC8-15ECB661091B}"/>
          </ac:spMkLst>
        </pc:spChg>
        <pc:picChg chg="add mod">
          <ac:chgData name="Tapani Risto" userId="976c6936-ee02-4032-8c0b-9c911f48e023" providerId="ADAL" clId="{7F197DA7-01E0-4EF4-B781-1AFB06B6500F}" dt="2024-01-30T11:12:30.749" v="2332" actId="1076"/>
          <ac:picMkLst>
            <pc:docMk/>
            <pc:sldMk cId="4240459799" sldId="276"/>
            <ac:picMk id="5" creationId="{8D5069AC-B288-F1D8-7BF7-F8CC51EC4B71}"/>
          </ac:picMkLst>
        </pc:picChg>
      </pc:sldChg>
      <pc:sldChg chg="addSp modSp new mod">
        <pc:chgData name="Tapani Risto" userId="976c6936-ee02-4032-8c0b-9c911f48e023" providerId="ADAL" clId="{7F197DA7-01E0-4EF4-B781-1AFB06B6500F}" dt="2024-01-30T10:28:23.184" v="1417" actId="1076"/>
        <pc:sldMkLst>
          <pc:docMk/>
          <pc:sldMk cId="2148696823" sldId="277"/>
        </pc:sldMkLst>
        <pc:spChg chg="mod">
          <ac:chgData name="Tapani Risto" userId="976c6936-ee02-4032-8c0b-9c911f48e023" providerId="ADAL" clId="{7F197DA7-01E0-4EF4-B781-1AFB06B6500F}" dt="2024-01-30T10:07:45.885" v="768" actId="404"/>
          <ac:spMkLst>
            <pc:docMk/>
            <pc:sldMk cId="2148696823" sldId="277"/>
            <ac:spMk id="2" creationId="{BAC712F1-2A06-C258-912E-E2A3565AB3B6}"/>
          </ac:spMkLst>
        </pc:spChg>
        <pc:spChg chg="mod">
          <ac:chgData name="Tapani Risto" userId="976c6936-ee02-4032-8c0b-9c911f48e023" providerId="ADAL" clId="{7F197DA7-01E0-4EF4-B781-1AFB06B6500F}" dt="2024-01-30T10:28:23.184" v="1417" actId="1076"/>
          <ac:spMkLst>
            <pc:docMk/>
            <pc:sldMk cId="2148696823" sldId="277"/>
            <ac:spMk id="3" creationId="{5A49354D-B722-1FA5-F8A5-42BA7B60FB55}"/>
          </ac:spMkLst>
        </pc:spChg>
        <pc:picChg chg="add mod">
          <ac:chgData name="Tapani Risto" userId="976c6936-ee02-4032-8c0b-9c911f48e023" providerId="ADAL" clId="{7F197DA7-01E0-4EF4-B781-1AFB06B6500F}" dt="2024-01-30T10:08:00.345" v="769"/>
          <ac:picMkLst>
            <pc:docMk/>
            <pc:sldMk cId="2148696823" sldId="277"/>
            <ac:picMk id="4" creationId="{7E2CB9D5-642A-64DC-9348-88F3C3D1AD81}"/>
          </ac:picMkLst>
        </pc:picChg>
      </pc:sldChg>
      <pc:sldChg chg="addSp delSp modSp new mod">
        <pc:chgData name="Tapani Risto" userId="976c6936-ee02-4032-8c0b-9c911f48e023" providerId="ADAL" clId="{7F197DA7-01E0-4EF4-B781-1AFB06B6500F}" dt="2024-01-30T11:09:51.725" v="2329" actId="1076"/>
        <pc:sldMkLst>
          <pc:docMk/>
          <pc:sldMk cId="1727546320" sldId="278"/>
        </pc:sldMkLst>
        <pc:spChg chg="mod">
          <ac:chgData name="Tapani Risto" userId="976c6936-ee02-4032-8c0b-9c911f48e023" providerId="ADAL" clId="{7F197DA7-01E0-4EF4-B781-1AFB06B6500F}" dt="2024-01-30T11:04:08.173" v="1944" actId="404"/>
          <ac:spMkLst>
            <pc:docMk/>
            <pc:sldMk cId="1727546320" sldId="278"/>
            <ac:spMk id="2" creationId="{ADC436FB-E9DE-614B-1E22-66BB8FFBDBE9}"/>
          </ac:spMkLst>
        </pc:spChg>
        <pc:spChg chg="mod">
          <ac:chgData name="Tapani Risto" userId="976c6936-ee02-4032-8c0b-9c911f48e023" providerId="ADAL" clId="{7F197DA7-01E0-4EF4-B781-1AFB06B6500F}" dt="2024-01-30T11:09:51.725" v="2329" actId="1076"/>
          <ac:spMkLst>
            <pc:docMk/>
            <pc:sldMk cId="1727546320" sldId="278"/>
            <ac:spMk id="3" creationId="{AD84410F-6F07-3634-C645-CB0C90203CAC}"/>
          </ac:spMkLst>
        </pc:spChg>
        <pc:spChg chg="add del">
          <ac:chgData name="Tapani Risto" userId="976c6936-ee02-4032-8c0b-9c911f48e023" providerId="ADAL" clId="{7F197DA7-01E0-4EF4-B781-1AFB06B6500F}" dt="2024-01-30T11:04:16.323" v="1946" actId="22"/>
          <ac:spMkLst>
            <pc:docMk/>
            <pc:sldMk cId="1727546320" sldId="278"/>
            <ac:spMk id="5" creationId="{B854AAD5-93FC-8306-6426-CDAEF59548D9}"/>
          </ac:spMkLst>
        </pc:spChg>
        <pc:picChg chg="add mod">
          <ac:chgData name="Tapani Risto" userId="976c6936-ee02-4032-8c0b-9c911f48e023" providerId="ADAL" clId="{7F197DA7-01E0-4EF4-B781-1AFB06B6500F}" dt="2024-01-30T11:04:36.395" v="1950" actId="1076"/>
          <ac:picMkLst>
            <pc:docMk/>
            <pc:sldMk cId="1727546320" sldId="278"/>
            <ac:picMk id="7" creationId="{2FE22D95-BDC6-EA32-04B1-AD736E2348E0}"/>
          </ac:picMkLst>
        </pc:picChg>
      </pc:sldChg>
      <pc:sldChg chg="addSp modSp new mod">
        <pc:chgData name="Tapani Risto" userId="976c6936-ee02-4032-8c0b-9c911f48e023" providerId="ADAL" clId="{7F197DA7-01E0-4EF4-B781-1AFB06B6500F}" dt="2024-01-30T12:01:14.997" v="4390" actId="255"/>
        <pc:sldMkLst>
          <pc:docMk/>
          <pc:sldMk cId="2966926217" sldId="279"/>
        </pc:sldMkLst>
        <pc:spChg chg="mod">
          <ac:chgData name="Tapani Risto" userId="976c6936-ee02-4032-8c0b-9c911f48e023" providerId="ADAL" clId="{7F197DA7-01E0-4EF4-B781-1AFB06B6500F}" dt="2024-01-30T11:40:18.832" v="3576" actId="113"/>
          <ac:spMkLst>
            <pc:docMk/>
            <pc:sldMk cId="2966926217" sldId="279"/>
            <ac:spMk id="2" creationId="{7BCAD148-8A48-EB9A-F11E-691F97AA2B10}"/>
          </ac:spMkLst>
        </pc:spChg>
        <pc:spChg chg="mod">
          <ac:chgData name="Tapani Risto" userId="976c6936-ee02-4032-8c0b-9c911f48e023" providerId="ADAL" clId="{7F197DA7-01E0-4EF4-B781-1AFB06B6500F}" dt="2024-01-30T12:01:14.997" v="4390" actId="255"/>
          <ac:spMkLst>
            <pc:docMk/>
            <pc:sldMk cId="2966926217" sldId="279"/>
            <ac:spMk id="3" creationId="{03946053-96F5-180F-55FE-99864AEB1F97}"/>
          </ac:spMkLst>
        </pc:spChg>
        <pc:picChg chg="add mod">
          <ac:chgData name="Tapani Risto" userId="976c6936-ee02-4032-8c0b-9c911f48e023" providerId="ADAL" clId="{7F197DA7-01E0-4EF4-B781-1AFB06B6500F}" dt="2024-01-30T11:40:51.321" v="3578"/>
          <ac:picMkLst>
            <pc:docMk/>
            <pc:sldMk cId="2966926217" sldId="279"/>
            <ac:picMk id="4" creationId="{3B58CAE5-DAA2-7AED-F833-765D350FF46A}"/>
          </ac:picMkLst>
        </pc:picChg>
      </pc:sldChg>
      <pc:sldChg chg="addSp modSp new mod">
        <pc:chgData name="Tapani Risto" userId="976c6936-ee02-4032-8c0b-9c911f48e023" providerId="ADAL" clId="{7F197DA7-01E0-4EF4-B781-1AFB06B6500F}" dt="2024-01-30T12:16:26.502" v="5466" actId="20577"/>
        <pc:sldMkLst>
          <pc:docMk/>
          <pc:sldMk cId="3620155073" sldId="280"/>
        </pc:sldMkLst>
        <pc:spChg chg="mod">
          <ac:chgData name="Tapani Risto" userId="976c6936-ee02-4032-8c0b-9c911f48e023" providerId="ADAL" clId="{7F197DA7-01E0-4EF4-B781-1AFB06B6500F}" dt="2024-01-30T12:02:20.487" v="4402" actId="404"/>
          <ac:spMkLst>
            <pc:docMk/>
            <pc:sldMk cId="3620155073" sldId="280"/>
            <ac:spMk id="2" creationId="{1F127D3D-2D63-3958-6191-33CA4DB90818}"/>
          </ac:spMkLst>
        </pc:spChg>
        <pc:spChg chg="mod">
          <ac:chgData name="Tapani Risto" userId="976c6936-ee02-4032-8c0b-9c911f48e023" providerId="ADAL" clId="{7F197DA7-01E0-4EF4-B781-1AFB06B6500F}" dt="2024-01-30T12:16:26.502" v="5466" actId="20577"/>
          <ac:spMkLst>
            <pc:docMk/>
            <pc:sldMk cId="3620155073" sldId="280"/>
            <ac:spMk id="3" creationId="{0ACFF42A-B53C-5508-AD76-BA07E6A50B06}"/>
          </ac:spMkLst>
        </pc:spChg>
        <pc:picChg chg="add mod">
          <ac:chgData name="Tapani Risto" userId="976c6936-ee02-4032-8c0b-9c911f48e023" providerId="ADAL" clId="{7F197DA7-01E0-4EF4-B781-1AFB06B6500F}" dt="2024-01-30T12:01:52.112" v="4394" actId="1076"/>
          <ac:picMkLst>
            <pc:docMk/>
            <pc:sldMk cId="3620155073" sldId="280"/>
            <ac:picMk id="5" creationId="{BD2D0D28-9A67-BCBD-2BC4-E078CB63DA32}"/>
          </ac:picMkLst>
        </pc:picChg>
      </pc:sldChg>
      <pc:sldChg chg="new del">
        <pc:chgData name="Tapani Risto" userId="976c6936-ee02-4032-8c0b-9c911f48e023" providerId="ADAL" clId="{7F197DA7-01E0-4EF4-B781-1AFB06B6500F}" dt="2024-01-30T12:17:03.146" v="5468" actId="47"/>
        <pc:sldMkLst>
          <pc:docMk/>
          <pc:sldMk cId="196263879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7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4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8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6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3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12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26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5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7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249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892557"/>
            <a:ext cx="3374654" cy="503144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LUKU 3 </a:t>
            </a:r>
            <a:br>
              <a:rPr lang="en-US" sz="1500" b="1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5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fi-FI" sz="1500" b="0" i="0" u="none" strike="noStrike" baseline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fi-FI" sz="1500" b="1" i="0" u="none" strike="noStrike" baseline="0">
                <a:solidFill>
                  <a:schemeClr val="tx2"/>
                </a:solidFill>
              </a:rPr>
              <a:t>SOLUN RAKENNE JA GENEETTINEN SÄÄTELY </a:t>
            </a:r>
            <a:endParaRPr lang="en-US" sz="1500" kern="120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246" y="3996250"/>
            <a:ext cx="6905666" cy="19424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600" b="1" dirty="0"/>
              <a:t>3.1 Solukalvon rakenne </a:t>
            </a:r>
            <a:endParaRPr lang="fi-FI" sz="1600" dirty="0"/>
          </a:p>
          <a:p>
            <a:r>
              <a:rPr lang="fi-FI" sz="1600" b="1" dirty="0"/>
              <a:t>3.2 Solulima ja soluelimet </a:t>
            </a:r>
            <a:endParaRPr lang="fi-FI" sz="1600" dirty="0"/>
          </a:p>
          <a:p>
            <a:r>
              <a:rPr lang="fi-FI" sz="1600" b="1" dirty="0"/>
              <a:t>3.3 Tuma </a:t>
            </a:r>
            <a:endParaRPr lang="fi-FI" sz="1600" dirty="0"/>
          </a:p>
          <a:p>
            <a:r>
              <a:rPr lang="fi-FI" sz="1600" b="1" dirty="0"/>
              <a:t>3.4 Proteiinisynteesi </a:t>
            </a:r>
            <a:endParaRPr lang="fi-FI" sz="1600" dirty="0"/>
          </a:p>
          <a:p>
            <a:r>
              <a:rPr lang="fi-FI" sz="1600" b="1" dirty="0"/>
              <a:t>3.5 DNA-synteesi ja solujen jakautuminen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693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C712F1-2A06-C258-912E-E2A3565A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3.3 Tuma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9354D-B722-1FA5-F8A5-42BA7B60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978026"/>
            <a:ext cx="7246188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Tuman lähetti-RNA-synteesissä, transkriptiossa DNA:n proteiinia koodaava geeni kopioidaan lähetti-RNA:n emäsjärjestykseksi.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koostuu neljästä eri emästä (A, G, T, C) sisältävästä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nukleotidialayksiköstä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Tumassa DNA esiintyy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kromatiinirihmana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(DNA-kaksoiskierre kiertyneenä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histoniproteiinin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ympärille.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Kromosomit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yhtäjaksoinen DNA-kaksoiskierre, joka on kietoutunut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kromatiiniksi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Kromosomien rakenne ja ulkonäkö vaihtelee solusyklin aikana.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Ihmisen kromosomisto on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diploidi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(2n = 46) eli koostuu 46 kromosomista.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Kromosomit 1–22 ovat autosomeja.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Sukupuolen määrittävät kromosomit ovat X- ja Y-kromosomit (XX = nainen, XY = mies). </a:t>
            </a:r>
            <a:endParaRPr lang="fi-FI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2CB9D5-642A-64DC-9348-88F3C3D1A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5"/>
          <a:stretch/>
        </p:blipFill>
        <p:spPr bwMode="auto">
          <a:xfrm>
            <a:off x="7405986" y="1802461"/>
            <a:ext cx="4786014" cy="455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869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F167F-0409-B5A6-5290-2F7FAA44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3.4 Proteiinisynteesi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8CC453-51CF-57AA-D4D4-48AB4A28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80" y="2251376"/>
            <a:ext cx="7173157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Lähetti-RNA on proteiinien aminohappojärjestyksen määrittelijänä.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Kolmen emäksen ryhmä muodostaa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kodonin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, joka vastaa yhtä aminohappoa.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Lähetti-RNA:n alkupäähän kiinnittyy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ribosomi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, käynnistyy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translaatio.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Ribosomin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ja lähetti-RNA:n yhteyteen tuodaan siirtäjä-RNA-molekyylejä.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Lähetti-RNA:n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kodonia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vastaava siirtäjä-RNA:n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antikodoni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ohjaa oikean aminohapon kuljettavan siirtäjä-RNA:n paikalle.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Ribosomi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liittää peräkkäiset aminohapot toisiinsa peptidisidoksella.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”Emäskieli on kääntynyt aminohappokielelle” – on tapahtunut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translaatio.</a:t>
            </a:r>
            <a:endParaRPr lang="fi-FI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095F85-9DB2-4559-69C4-37A7F8C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02" y="2911876"/>
            <a:ext cx="4547098" cy="25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C436FB-E9DE-614B-1E22-66BB8FFB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3.4 Proteiinisynteesi</a:t>
            </a:r>
            <a:endParaRPr lang="fi-FI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84410F-6F07-3634-C645-CB0C9020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68" y="2251377"/>
            <a:ext cx="4677928" cy="4206240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</a:rPr>
              <a:t>Kodoni</a:t>
            </a:r>
            <a:r>
              <a:rPr lang="fi-FI" dirty="0">
                <a:solidFill>
                  <a:schemeClr val="bg1"/>
                </a:solidFill>
              </a:rPr>
              <a:t> on kolmen emäksen sarja, jonka perusteella proteiinisynteesiin liittyen aminohappojen järjestys määräytyy.</a:t>
            </a:r>
          </a:p>
          <a:p>
            <a:r>
              <a:rPr lang="fi-FI" dirty="0" err="1">
                <a:solidFill>
                  <a:schemeClr val="bg1"/>
                </a:solidFill>
              </a:rPr>
              <a:t>Esim</a:t>
            </a:r>
            <a:r>
              <a:rPr lang="fi-FI" dirty="0">
                <a:solidFill>
                  <a:schemeClr val="bg1"/>
                </a:solidFill>
              </a:rPr>
              <a:t> 1. TTT-</a:t>
            </a:r>
            <a:r>
              <a:rPr lang="fi-FI" dirty="0" err="1">
                <a:solidFill>
                  <a:schemeClr val="bg1"/>
                </a:solidFill>
              </a:rPr>
              <a:t>kodoni</a:t>
            </a:r>
            <a:r>
              <a:rPr lang="fi-FI" dirty="0">
                <a:solidFill>
                  <a:schemeClr val="bg1"/>
                </a:solidFill>
              </a:rPr>
              <a:t> koodaa tulevassa proteiinissa </a:t>
            </a:r>
            <a:r>
              <a:rPr lang="fi-FI" dirty="0" err="1">
                <a:solidFill>
                  <a:schemeClr val="bg1"/>
                </a:solidFill>
              </a:rPr>
              <a:t>fenyylialaniini</a:t>
            </a:r>
            <a:r>
              <a:rPr lang="fi-FI" dirty="0">
                <a:solidFill>
                  <a:schemeClr val="bg1"/>
                </a:solidFill>
              </a:rPr>
              <a:t>-aminohappoa.</a:t>
            </a:r>
          </a:p>
          <a:p>
            <a:r>
              <a:rPr lang="fi-FI" dirty="0" err="1">
                <a:solidFill>
                  <a:schemeClr val="bg1"/>
                </a:solidFill>
              </a:rPr>
              <a:t>Esim</a:t>
            </a:r>
            <a:r>
              <a:rPr lang="fi-FI" dirty="0">
                <a:solidFill>
                  <a:schemeClr val="bg1"/>
                </a:solidFill>
              </a:rPr>
              <a:t> 2. AAA CCC GGG kodonien perusteella proteiiniketjussa esiintyy aminohapot </a:t>
            </a:r>
            <a:r>
              <a:rPr lang="fi-FI" dirty="0" err="1">
                <a:solidFill>
                  <a:schemeClr val="bg1"/>
                </a:solidFill>
              </a:rPr>
              <a:t>lysiini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proliini</a:t>
            </a:r>
            <a:r>
              <a:rPr lang="fi-FI" dirty="0">
                <a:solidFill>
                  <a:schemeClr val="bg1"/>
                </a:solidFill>
              </a:rPr>
              <a:t> ja </a:t>
            </a:r>
            <a:r>
              <a:rPr lang="fi-FI" dirty="0" err="1">
                <a:solidFill>
                  <a:schemeClr val="bg1"/>
                </a:solidFill>
              </a:rPr>
              <a:t>glysiini</a:t>
            </a:r>
            <a:r>
              <a:rPr lang="fi-FI" dirty="0">
                <a:solidFill>
                  <a:schemeClr val="bg1"/>
                </a:solidFill>
              </a:rPr>
              <a:t> peräkkäin.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E22D95-BDC6-EA32-04B1-AD736E23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54" y="1508760"/>
            <a:ext cx="5468864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9FDC4-B48F-2F03-61F8-254F0410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3.5 DNA-synteesi ja solujen jakautuminen</a:t>
            </a:r>
            <a:br>
              <a:rPr lang="en-US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A823A-A477-2B0C-CDC8-15ECB661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08" y="2251377"/>
            <a:ext cx="5439051" cy="4206240"/>
          </a:xfrm>
        </p:spPr>
        <p:txBody>
          <a:bodyPr>
            <a:normAutofit fontScale="85000" lnSpcReduction="10000"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DNA-molekyylit kahdentuvat (replikaatio) solusyklin tietyssä vaiheessa.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Kahdentuessa DNA:n vapaaksi jääneet emäkset täydentyvät  emäsparisäännön mukaisesti (A–T, C–G).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Solun jakautuessa syntyy solun kopiona tytärsolu.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Interfaasissa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solun kromosomit ovat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kromatiinirihmana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 Toimintaa ohjataan geenien tiedon perusteella, ja RNA:n avulla.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G1-vaiheessa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(G = </a:t>
            </a:r>
            <a:r>
              <a:rPr lang="fi-FI" sz="1800" b="0" i="1" u="none" strike="noStrike" baseline="0" dirty="0" err="1">
                <a:solidFill>
                  <a:srgbClr val="000000"/>
                </a:solidFill>
              </a:rPr>
              <a:t>gap</a:t>
            </a:r>
            <a:r>
              <a:rPr lang="fi-FI" sz="1800" b="0" i="1" u="none" strike="noStrike" baseline="0" dirty="0">
                <a:solidFill>
                  <a:srgbClr val="000000"/>
                </a:solidFill>
              </a:rPr>
              <a:t>, rako; aukko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 solu toimittaa sille tyypillistä tehtäväänsä.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Kahdentuminen tapahtuu  interfaasin S-vaiheessa (S = synteesi).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Kahdentunut DNA alkaa tiivistymään G2-vaiheen loppuun mennessä.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Tiivistyneinä kromosomit tulevat mikroskoopillakin nähtäviksi jakautumis- eli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mitoosivaiheen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profaasissa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D5069AC-B288-F1D8-7BF7-F8CC51EC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34" y="2485875"/>
            <a:ext cx="5614746" cy="32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5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AD148-8A48-EB9A-F11E-691F97AA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3.5 DNA-synteesi ja solujen jakautuminen</a:t>
            </a:r>
            <a:endParaRPr lang="fi-FI" sz="2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946053-96F5-180F-55FE-99864AEB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5" y="2011680"/>
            <a:ext cx="5974672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Mitoosi (M-vaihe solusyklissä)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G2-vaiheen lopussa kromosomit kahdentuneena.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Identtisen DNA:n sisältävät </a:t>
            </a:r>
            <a:r>
              <a:rPr lang="fi-FI" sz="1800" dirty="0" err="1">
                <a:solidFill>
                  <a:srgbClr val="000000"/>
                </a:solidFill>
              </a:rPr>
              <a:t>s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isarkromatidit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kiinni toisissaan 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sentromeerillä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Mitoosi, solusyklin M-vaiheet: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profaasi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metafaasi,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anafaasi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telofaasi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lvl="1"/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Profaasissa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kromosomit tulevat selkeästi näkyviin. </a:t>
            </a:r>
          </a:p>
          <a:p>
            <a:pPr lvl="1"/>
            <a:r>
              <a:rPr lang="fi-FI" sz="1800" b="1" i="0" u="none" strike="noStrike" baseline="0" dirty="0">
                <a:solidFill>
                  <a:srgbClr val="000000"/>
                </a:solidFill>
              </a:rPr>
              <a:t>Metafaasissa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kromosomit asettuvat tumasukkulalla jakotasoon keskelle solua 46 kahdennetun kromosomin jonoon.</a:t>
            </a:r>
          </a:p>
          <a:p>
            <a:pPr lvl="1"/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Anafaasi</a:t>
            </a:r>
            <a:r>
              <a:rPr lang="fi-FI" sz="1800" b="1" dirty="0" err="1">
                <a:solidFill>
                  <a:srgbClr val="000000"/>
                </a:solidFill>
              </a:rPr>
              <a:t>ssa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sisarkromatidit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irtoavat toisistaan ja </a:t>
            </a:r>
            <a:r>
              <a:rPr lang="fi-FI" sz="1800" dirty="0">
                <a:solidFill>
                  <a:srgbClr val="000000"/>
                </a:solidFill>
              </a:rPr>
              <a:t>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ytärkromosomit (n = 46) päätyvät solun vastakkaisille puolille. </a:t>
            </a:r>
          </a:p>
          <a:p>
            <a:pPr lvl="1"/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Telofaasin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aikana solulima ja soluelimet jakautuvat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sytokineesi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 ja syntyy kaksi erillistä solua.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58CAE5-DAA2-7AED-F833-765D350F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34" y="2485875"/>
            <a:ext cx="5614746" cy="32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27D3D-2D63-3958-6191-33CA4DB9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3.5 DNA-synteesi ja solujen jakautuminen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CFF42A-B53C-5508-AD76-BA07E6A5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2125013"/>
            <a:ext cx="5881364" cy="4206240"/>
          </a:xfrm>
        </p:spPr>
        <p:txBody>
          <a:bodyPr>
            <a:noAutofit/>
          </a:bodyPr>
          <a:lstStyle/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Meioosissa on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kaksi erillistä jakautumistapahtumaa: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vähennus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 ja tasausjako.</a:t>
            </a:r>
          </a:p>
          <a:p>
            <a:r>
              <a:rPr lang="fi-FI" sz="1600" dirty="0">
                <a:solidFill>
                  <a:srgbClr val="000000"/>
                </a:solidFill>
                <a:latin typeface="Altis Book"/>
              </a:rPr>
              <a:t>V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ähennysjakautumisessa (meioosi I)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kromosomit asettuvat 23 kromosomin parijonoon solun keskelle. </a:t>
            </a:r>
          </a:p>
          <a:p>
            <a:r>
              <a:rPr lang="fi-FI" sz="1600" dirty="0" err="1">
                <a:solidFill>
                  <a:srgbClr val="000000"/>
                </a:solidFill>
                <a:latin typeface="Altis Book"/>
              </a:rPr>
              <a:t>Meioosi:n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ltis Book"/>
              </a:rPr>
              <a:t>anafaasi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 I:ssä 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umasukkula vetää toisen kromosomeista solun toista napaa kohti ja toisen vastakkaiselle puolelle. </a:t>
            </a:r>
          </a:p>
          <a:p>
            <a:r>
              <a:rPr lang="fi-FI" sz="1600" dirty="0">
                <a:solidFill>
                  <a:srgbClr val="000000"/>
                </a:solidFill>
                <a:latin typeface="Altis Book"/>
              </a:rPr>
              <a:t>V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ähennysjaossa syntyvä tytärsolu saa vain yhden kromosomin kunkin vanhemman sisältämistä 23 homologisesta parista. </a:t>
            </a:r>
          </a:p>
          <a:p>
            <a:r>
              <a:rPr lang="fi-FI" sz="1600" dirty="0">
                <a:solidFill>
                  <a:srgbClr val="000000"/>
                </a:solidFill>
                <a:latin typeface="Altis Book"/>
              </a:rPr>
              <a:t>K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romosomiluku puolittuu (n = 23). </a:t>
            </a:r>
          </a:p>
          <a:p>
            <a:r>
              <a:rPr lang="fi-FI" sz="1600" dirty="0">
                <a:solidFill>
                  <a:srgbClr val="000000"/>
                </a:solidFill>
                <a:latin typeface="Altis Book"/>
              </a:rPr>
              <a:t>Meioosi I:n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Profaasi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I:n aikana tapahtuu tekijänvaihto &gt; kussakin syntyvässä tytärsolussa geneettinen tieto eroaa muista syntyvistä tytärsoluista.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Meioosin tasausjakautuminen (meioosi II)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, joka muistuttaa tapahtumiltaan mitoosia. 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D2D0D28-9A67-BCBD-2BC4-E078CB63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01" y="2645725"/>
            <a:ext cx="5667899" cy="31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329BA-2E07-C494-F8FC-EAD904D6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Solu ja siihen liittyvät rakenteet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6E3A50-72CC-D96A-50AD-3D52DC0B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358285"/>
            <a:ext cx="4429957" cy="4351338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Solujen yhteiset rakenteet ovat: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 valikoivasti läpäisevä </a:t>
            </a:r>
            <a:r>
              <a:rPr lang="fi-FI" b="1" i="0" u="none" strike="noStrike" baseline="0" dirty="0">
                <a:solidFill>
                  <a:srgbClr val="000000"/>
                </a:solidFill>
              </a:rPr>
              <a:t>solukalvo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,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vesipitoinen </a:t>
            </a:r>
            <a:r>
              <a:rPr lang="fi-FI" b="1" i="0" u="none" strike="noStrike" baseline="0" dirty="0">
                <a:solidFill>
                  <a:srgbClr val="000000"/>
                </a:solidFill>
              </a:rPr>
              <a:t>solulima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sytosoli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) soluelimineen, </a:t>
            </a:r>
            <a:r>
              <a:rPr lang="fi-FI" dirty="0">
                <a:solidFill>
                  <a:srgbClr val="000000"/>
                </a:solidFill>
              </a:rPr>
              <a:t>ja 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DNA:ta sisältävä </a:t>
            </a:r>
            <a:r>
              <a:rPr lang="fi-FI" b="1" i="0" u="none" strike="noStrike" baseline="0" dirty="0">
                <a:solidFill>
                  <a:srgbClr val="000000"/>
                </a:solidFill>
              </a:rPr>
              <a:t>tuma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E854B2-8D33-6906-DD67-15BC75EB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50" y="1371289"/>
            <a:ext cx="7301659" cy="52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300319-D418-0327-15EB-E4670678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32" y="2219417"/>
            <a:ext cx="6105867" cy="33751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A962D9-8A81-9833-F044-399927A7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3.1 Solukalvon rakenne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5CE14-C8D7-3261-E413-B70BE69A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2185579"/>
            <a:ext cx="5510074" cy="4351338"/>
          </a:xfrm>
        </p:spPr>
        <p:txBody>
          <a:bodyPr>
            <a:no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Vesiliukoiset (mm. elektrolyytit, entsyymit ja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nukleotidit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eivät läpäise solukalvoa hallitsemattomasti.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Kalvollisilla soluelimillä solukalvoa muistuttava rakenne &gt; rajaa aineenvaihduntatapahtumia.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Solukalvo muodostuu pääasiassa </a:t>
            </a:r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fosfolipideistä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ja 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proteiineista.</a:t>
            </a:r>
          </a:p>
          <a:p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Fosfolipidien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amfipaatisesta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luonteesta johtuen muodostuu spontaanisti lipidikaksoiskalvoja.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Solukalvo ei ole kiinteä, vaan sitä kuvataan 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neste-mosaiikkimallilla. 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endParaRPr lang="fi-FI" sz="2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FB116-2836-6426-FBA5-80941F9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3.2 Solulima ja soluelimet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80EE2-CFAE-3BDF-7EC8-A66EF46C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2141537"/>
            <a:ext cx="5589233" cy="4351338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Solulima ja solun tukiranka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Solulimaa on kaikki nestemäinen aine solun sisällä paitsi tuman sisällä olevat tekijät.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Solulima ei ole tasalaatuinen vakiona pysyvä neste.</a:t>
            </a:r>
          </a:p>
          <a:p>
            <a:pPr lvl="1"/>
            <a:r>
              <a:rPr lang="fi-FI" sz="2000" dirty="0" err="1">
                <a:solidFill>
                  <a:srgbClr val="000000"/>
                </a:solidFill>
              </a:rPr>
              <a:t>M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ikrotubulukset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ja -filamentit muodostavat solun tukirangan.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Tukiranka pystyy melko nopeaan liikkeeseen ja uudelleenjärjestäytymiseen (esim. lihastoiminta, tumasukkula).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ukirankaa pitkin kuljetetaan mm.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endosomeja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, proteiineja ja RNA-molekyylejä sopiviin paikkoihin.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4C8EED-48EC-8730-5913-9458B30F2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"/>
          <a:stretch/>
        </p:blipFill>
        <p:spPr>
          <a:xfrm>
            <a:off x="7679183" y="1213968"/>
            <a:ext cx="2938509" cy="52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FB116-2836-6426-FBA5-80941F9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3.2 Solulima ja soluelimet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80EE2-CFAE-3BDF-7EC8-A66EF46C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1" y="2083077"/>
            <a:ext cx="6388223" cy="4351338"/>
          </a:xfrm>
        </p:spPr>
        <p:txBody>
          <a:bodyPr>
            <a:normAutofit lnSpcReduction="10000"/>
          </a:bodyPr>
          <a:lstStyle/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Lysosomit</a:t>
            </a:r>
            <a:endParaRPr lang="fi-FI" sz="2000" b="1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Fagosytoosilla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soluun päätyneet aineet muokataan solulle sopiviksi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lysosomien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entsyymeillä.</a:t>
            </a:r>
          </a:p>
          <a:p>
            <a:pPr lvl="1"/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Lysosomin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entsyymit ovat hydrolysoivia &gt; solun ruoansulatuskanava.</a:t>
            </a:r>
          </a:p>
          <a:p>
            <a:pPr lvl="1"/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Lysosomit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liittyvät myös normaaliin ohjelmoituun solukuolemaan eli apoptoosiin.</a:t>
            </a:r>
          </a:p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Peroksisomit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Niiden entsyymeillä on hapettava vaikutus &gt; </a:t>
            </a:r>
            <a:r>
              <a:rPr lang="fi-FI" sz="2000" dirty="0">
                <a:solidFill>
                  <a:srgbClr val="000000"/>
                </a:solidFill>
              </a:rPr>
              <a:t>tärkeä rooli myrkkyjen käsittelyssä. 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Niitä on runsaimmin maksassa.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Kaikki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peroksisomit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tuottavat vetyperoksidia (H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Peroksisomien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katalaasi estää vetyperoksidin liiallisen kertymisen (2 H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→ 2 H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 + O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).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8ACE70B-A2A2-90F2-91D9-4BB5AC17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13" y="1810659"/>
            <a:ext cx="5277587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FB116-2836-6426-FBA5-80941F9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3.2 Solulima ja soluelimet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80EE2-CFAE-3BDF-7EC8-A66EF46C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5" y="1857013"/>
            <a:ext cx="5191507" cy="4351338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Mitokondriot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Soluilla (pl. kypsää punasolua) on 100 – 1000 kpl. </a:t>
            </a:r>
            <a:r>
              <a:rPr lang="fi-FI" sz="2000" dirty="0">
                <a:solidFill>
                  <a:srgbClr val="000000"/>
                </a:solidFill>
              </a:rPr>
              <a:t>m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itokondriota.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H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apellinen </a:t>
            </a:r>
            <a:r>
              <a:rPr lang="fi-FI" sz="2000" dirty="0">
                <a:solidFill>
                  <a:srgbClr val="000000"/>
                </a:solidFill>
              </a:rPr>
              <a:t>energia-aineenvaihdunta (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ATP:n aerobinen tuotto) kaikkiin solujen toimintoihin.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Jokaisella mitokondriolla on sisä- ja ulkokalvo.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Sisäkalvossa on </a:t>
            </a:r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kristoja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, ja sisintä tilaa kutsutaan </a:t>
            </a:r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matriksiksi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Endosymbioosi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-teoria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: Aerobisia bakteereja on päätynyt alkusolun sisään.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Mitokondrioilla on oma DNA, ja ne kykenevät lisääntymään jakautumalla. 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65BC192-2338-B99B-E5AD-5BF38EA7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4" y="1792936"/>
            <a:ext cx="5476875" cy="48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770B32F-D158-EDA1-FDA2-A27726C4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71" y="1758280"/>
            <a:ext cx="5258534" cy="4744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99C5AB-BE04-CE6B-4C15-AA94CAAE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3.2 Solulima ja soluelimet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ACBA4B-3E67-0345-9CA6-2E8053FF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6" y="1954667"/>
            <a:ext cx="7107314" cy="4351338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Ribosomit</a:t>
            </a:r>
            <a:endParaRPr lang="fi-FI" sz="2000" b="1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ne</a:t>
            </a:r>
            <a:r>
              <a:rPr lang="fi-FI" sz="2000" b="0" i="0" u="none" strike="noStrike" dirty="0">
                <a:solidFill>
                  <a:srgbClr val="000000"/>
                </a:solidFill>
              </a:rPr>
              <a:t> 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liittävät aminohapot yhteen  peptidisidoksilla toisiinsa.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Niitä on vapaana solulimassa sekä karkean solulimakalvoston pinnalla. </a:t>
            </a:r>
          </a:p>
          <a:p>
            <a:pPr lvl="1"/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semisessa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Solulimakalvosto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K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arkeaa solulimakalvostoa (RER, 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rough</a:t>
            </a:r>
            <a:r>
              <a:rPr lang="fi-FI" sz="20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endoplasmic</a:t>
            </a:r>
            <a:r>
              <a:rPr lang="fi-FI" sz="20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reticulum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ja sileää solulimakalvostoa (SER,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s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mooth</a:t>
            </a:r>
            <a:r>
              <a:rPr lang="fi-FI" sz="20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endoplasmic</a:t>
            </a:r>
            <a:r>
              <a:rPr lang="fi-FI" sz="20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000" b="0" i="1" u="none" strike="noStrike" baseline="0" dirty="0" err="1">
                <a:solidFill>
                  <a:srgbClr val="000000"/>
                </a:solidFill>
              </a:rPr>
              <a:t>reticulum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Karkean solulimakalvoston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ribosomeilla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tuotetaan proteiineja, jotka ohjataan karkean solulimakalvoston sisälle.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Sileässä solulimakalvostossa tuotetaan steroidihormoneja, ja ne toimivat myrkkyjen käsittelyssä, sekä Ca</a:t>
            </a:r>
            <a:r>
              <a:rPr lang="fi-FI" sz="2000" b="0" i="0" u="none" strike="noStrike" baseline="30000" dirty="0">
                <a:solidFill>
                  <a:srgbClr val="000000"/>
                </a:solidFill>
              </a:rPr>
              <a:t>2+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-ionien varastona.</a:t>
            </a:r>
          </a:p>
        </p:txBody>
      </p:sp>
    </p:spTree>
    <p:extLst>
      <p:ext uri="{BB962C8B-B14F-4D97-AF65-F5344CB8AC3E}">
        <p14:creationId xmlns:p14="http://schemas.microsoft.com/office/powerpoint/2010/main" val="11279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C3A14-E5CD-298C-FC37-387D1598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3.2 Solulima ja soluelimet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DA8E90-F7D8-04EA-296B-EA698081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33117" cy="4351338"/>
          </a:xfrm>
        </p:spPr>
        <p:txBody>
          <a:bodyPr>
            <a:normAutofit/>
          </a:bodyPr>
          <a:lstStyle/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Golgin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 laite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useiden kalvopussien pino, jossa käsitellään soluun sisälle ja solusta ulos siirrettäviä aineita.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Esimerkiksi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lysosomien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karkeassa solulimakalvostossa tuotetut entsyymit tulevat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Golgin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laitteelle käsittelyyn, josta </a:t>
            </a:r>
            <a:r>
              <a:rPr lang="fi-FI" sz="2000" dirty="0">
                <a:solidFill>
                  <a:srgbClr val="000000"/>
                </a:solidFill>
              </a:rPr>
              <a:t>kalvorakkula ohjautuu soluun.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Solukalvolle tuotettavia proteiineja käsitellään myös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Golgin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laitteessa, mutta ne ohjautuvat eksosytoosilla solusta ulos.</a:t>
            </a:r>
          </a:p>
          <a:p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Golgin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laitetta kutsutaan solun ”postitoimistoksi”. </a:t>
            </a:r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B324CCB-540E-F382-255B-959718DC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16" y="1792936"/>
            <a:ext cx="5320684" cy="47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7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78D9FE-7EA2-2056-6D4B-A0BDB9C5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>
                <a:latin typeface="+mn-lt"/>
              </a:rPr>
              <a:t>3.3 Tuma 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A68918-198B-5940-E751-8FE67399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1978026"/>
            <a:ext cx="6379900" cy="4206240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Tuman DNA:ssa geenit.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Geenin perusteella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määräytyy proteiinien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aminohappojärjestys.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Tumassa lähetti-RNA:n transkriptio.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Soluilla on yksi tuma (pl. Luustolihassolut ja kypsät punasolut)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Tumakotelo suojaa solun geneettistä tietoa.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Tumahuokoset mahdollistavat molekyylien siirtymisen tumasta solulimaan ja solulimasta tumaan.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Tuman sisällä on tumajyvänen, nukleoli, jonka geenit koodaavat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ribosomien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RNA:n (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rRNA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tuotantoa.</a:t>
            </a:r>
            <a:endParaRPr lang="fi-FI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FE936DD-9BED-2EBF-84D1-A4AD9F4C0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5"/>
          <a:stretch/>
        </p:blipFill>
        <p:spPr bwMode="auto">
          <a:xfrm>
            <a:off x="7405986" y="1802461"/>
            <a:ext cx="4786014" cy="455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015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310</TotalTime>
  <Words>1026</Words>
  <Application>Microsoft Office PowerPoint</Application>
  <PresentationFormat>Laajakuva</PresentationFormat>
  <Paragraphs>113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Altis Book</vt:lpstr>
      <vt:lpstr>Altis Medium</vt:lpstr>
      <vt:lpstr>Calibri</vt:lpstr>
      <vt:lpstr>Corbel</vt:lpstr>
      <vt:lpstr>Montserrat</vt:lpstr>
      <vt:lpstr>Wingdings</vt:lpstr>
      <vt:lpstr>Vuorovärinen</vt:lpstr>
      <vt:lpstr>   LUKU 3      SOLUN RAKENNE JA GENEETTINEN SÄÄTELY </vt:lpstr>
      <vt:lpstr>Solu ja siihen liittyvät rakenteet</vt:lpstr>
      <vt:lpstr>3.1 Solukalvon rakenne  </vt:lpstr>
      <vt:lpstr>3.2 Solulima ja soluelimet  </vt:lpstr>
      <vt:lpstr>3.2 Solulima ja soluelimet  </vt:lpstr>
      <vt:lpstr>3.2 Solulima ja soluelimet  </vt:lpstr>
      <vt:lpstr>3.2 Solulima ja soluelimet</vt:lpstr>
      <vt:lpstr>3.2 Solulima ja soluelimet</vt:lpstr>
      <vt:lpstr>3.3 Tuma  </vt:lpstr>
      <vt:lpstr>3.3 Tuma</vt:lpstr>
      <vt:lpstr>3.4 Proteiinisynteesi  </vt:lpstr>
      <vt:lpstr>3.4 Proteiinisynteesi</vt:lpstr>
      <vt:lpstr>3.5 DNA-synteesi ja solujen jakautuminen </vt:lpstr>
      <vt:lpstr>3.5 DNA-synteesi ja solujen jakautuminen</vt:lpstr>
      <vt:lpstr>3.5 DNA-synteesi ja solujen jakautuminen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7</cp:revision>
  <dcterms:created xsi:type="dcterms:W3CDTF">2023-12-04T08:33:32Z</dcterms:created>
  <dcterms:modified xsi:type="dcterms:W3CDTF">2024-01-30T12:17:11Z</dcterms:modified>
</cp:coreProperties>
</file>