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F81E5-0336-474E-A274-95FC42E0322E}" v="34" dt="2024-01-30T09:51:0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5ECF81E5-0336-474E-A274-95FC42E0322E}"/>
    <pc:docChg chg="modSld">
      <pc:chgData name="Tapani Risto" userId="976c6936-ee02-4032-8c0b-9c911f48e023" providerId="ADAL" clId="{5ECF81E5-0336-474E-A274-95FC42E0322E}" dt="2024-01-30T09:51:03.643" v="59" actId="1076"/>
      <pc:docMkLst>
        <pc:docMk/>
      </pc:docMkLst>
      <pc:sldChg chg="modSp">
        <pc:chgData name="Tapani Risto" userId="976c6936-ee02-4032-8c0b-9c911f48e023" providerId="ADAL" clId="{5ECF81E5-0336-474E-A274-95FC42E0322E}" dt="2024-01-30T09:46:49.782" v="0" actId="207"/>
        <pc:sldMkLst>
          <pc:docMk/>
          <pc:sldMk cId="804296497" sldId="257"/>
        </pc:sldMkLst>
        <pc:spChg chg="mod">
          <ac:chgData name="Tapani Risto" userId="976c6936-ee02-4032-8c0b-9c911f48e023" providerId="ADAL" clId="{5ECF81E5-0336-474E-A274-95FC42E0322E}" dt="2024-01-30T09:46:49.782" v="0" actId="207"/>
          <ac:spMkLst>
            <pc:docMk/>
            <pc:sldMk cId="804296497" sldId="257"/>
            <ac:spMk id="3" creationId="{4B4A6579-F82A-DA1D-37D6-6129B8C20604}"/>
          </ac:spMkLst>
        </pc:spChg>
      </pc:sldChg>
      <pc:sldChg chg="modSp">
        <pc:chgData name="Tapani Risto" userId="976c6936-ee02-4032-8c0b-9c911f48e023" providerId="ADAL" clId="{5ECF81E5-0336-474E-A274-95FC42E0322E}" dt="2024-01-30T09:46:58.386" v="1" actId="207"/>
        <pc:sldMkLst>
          <pc:docMk/>
          <pc:sldMk cId="3739084109" sldId="258"/>
        </pc:sldMkLst>
        <pc:spChg chg="mod">
          <ac:chgData name="Tapani Risto" userId="976c6936-ee02-4032-8c0b-9c911f48e023" providerId="ADAL" clId="{5ECF81E5-0336-474E-A274-95FC42E0322E}" dt="2024-01-30T09:46:58.386" v="1" actId="207"/>
          <ac:spMkLst>
            <pc:docMk/>
            <pc:sldMk cId="3739084109" sldId="258"/>
            <ac:spMk id="3" creationId="{3EA0CBEF-387F-F3B7-8FE9-AEBCFC411952}"/>
          </ac:spMkLst>
        </pc:spChg>
      </pc:sldChg>
      <pc:sldChg chg="modSp mod">
        <pc:chgData name="Tapani Risto" userId="976c6936-ee02-4032-8c0b-9c911f48e023" providerId="ADAL" clId="{5ECF81E5-0336-474E-A274-95FC42E0322E}" dt="2024-01-30T09:47:57.210" v="25" actId="404"/>
        <pc:sldMkLst>
          <pc:docMk/>
          <pc:sldMk cId="352591276" sldId="260"/>
        </pc:sldMkLst>
        <pc:spChg chg="mod">
          <ac:chgData name="Tapani Risto" userId="976c6936-ee02-4032-8c0b-9c911f48e023" providerId="ADAL" clId="{5ECF81E5-0336-474E-A274-95FC42E0322E}" dt="2024-01-30T09:47:57.210" v="25" actId="404"/>
          <ac:spMkLst>
            <pc:docMk/>
            <pc:sldMk cId="352591276" sldId="260"/>
            <ac:spMk id="3" creationId="{34CCD5E1-EBEF-E3FC-9E53-864541EAE2BC}"/>
          </ac:spMkLst>
        </pc:spChg>
      </pc:sldChg>
      <pc:sldChg chg="modSp mod">
        <pc:chgData name="Tapani Risto" userId="976c6936-ee02-4032-8c0b-9c911f48e023" providerId="ADAL" clId="{5ECF81E5-0336-474E-A274-95FC42E0322E}" dt="2024-01-30T09:48:27.867" v="31" actId="14100"/>
        <pc:sldMkLst>
          <pc:docMk/>
          <pc:sldMk cId="3384941445" sldId="261"/>
        </pc:sldMkLst>
        <pc:spChg chg="mod">
          <ac:chgData name="Tapani Risto" userId="976c6936-ee02-4032-8c0b-9c911f48e023" providerId="ADAL" clId="{5ECF81E5-0336-474E-A274-95FC42E0322E}" dt="2024-01-30T09:48:27.867" v="31" actId="14100"/>
          <ac:spMkLst>
            <pc:docMk/>
            <pc:sldMk cId="3384941445" sldId="261"/>
            <ac:spMk id="3" creationId="{4EDE8F50-A107-1AE0-9B49-C4F02F62F6A3}"/>
          </ac:spMkLst>
        </pc:spChg>
        <pc:picChg chg="mod">
          <ac:chgData name="Tapani Risto" userId="976c6936-ee02-4032-8c0b-9c911f48e023" providerId="ADAL" clId="{5ECF81E5-0336-474E-A274-95FC42E0322E}" dt="2024-01-30T09:48:23.930" v="30" actId="1076"/>
          <ac:picMkLst>
            <pc:docMk/>
            <pc:sldMk cId="3384941445" sldId="261"/>
            <ac:picMk id="6" creationId="{86B737F2-B3BE-4F8F-3E25-58FBF17546F3}"/>
          </ac:picMkLst>
        </pc:picChg>
        <pc:picChg chg="mod">
          <ac:chgData name="Tapani Risto" userId="976c6936-ee02-4032-8c0b-9c911f48e023" providerId="ADAL" clId="{5ECF81E5-0336-474E-A274-95FC42E0322E}" dt="2024-01-30T09:48:21.951" v="29" actId="1076"/>
          <ac:picMkLst>
            <pc:docMk/>
            <pc:sldMk cId="3384941445" sldId="261"/>
            <ac:picMk id="10" creationId="{517F5A81-3D8B-BBF8-B22A-0D68A6253715}"/>
          </ac:picMkLst>
        </pc:picChg>
      </pc:sldChg>
      <pc:sldChg chg="modSp mod">
        <pc:chgData name="Tapani Risto" userId="976c6936-ee02-4032-8c0b-9c911f48e023" providerId="ADAL" clId="{5ECF81E5-0336-474E-A274-95FC42E0322E}" dt="2024-01-30T09:48:36.818" v="32" actId="1076"/>
        <pc:sldMkLst>
          <pc:docMk/>
          <pc:sldMk cId="2901606500" sldId="262"/>
        </pc:sldMkLst>
        <pc:picChg chg="mod">
          <ac:chgData name="Tapani Risto" userId="976c6936-ee02-4032-8c0b-9c911f48e023" providerId="ADAL" clId="{5ECF81E5-0336-474E-A274-95FC42E0322E}" dt="2024-01-30T09:48:36.818" v="32" actId="1076"/>
          <ac:picMkLst>
            <pc:docMk/>
            <pc:sldMk cId="2901606500" sldId="262"/>
            <ac:picMk id="5" creationId="{012CF1E9-98B5-1C45-4C3E-CC064809F40D}"/>
          </ac:picMkLst>
        </pc:picChg>
      </pc:sldChg>
      <pc:sldChg chg="modSp mod">
        <pc:chgData name="Tapani Risto" userId="976c6936-ee02-4032-8c0b-9c911f48e023" providerId="ADAL" clId="{5ECF81E5-0336-474E-A274-95FC42E0322E}" dt="2024-01-30T09:49:23.526" v="41" actId="1076"/>
        <pc:sldMkLst>
          <pc:docMk/>
          <pc:sldMk cId="2275040943" sldId="263"/>
        </pc:sldMkLst>
        <pc:spChg chg="mod">
          <ac:chgData name="Tapani Risto" userId="976c6936-ee02-4032-8c0b-9c911f48e023" providerId="ADAL" clId="{5ECF81E5-0336-474E-A274-95FC42E0322E}" dt="2024-01-30T09:49:23.526" v="41" actId="1076"/>
          <ac:spMkLst>
            <pc:docMk/>
            <pc:sldMk cId="2275040943" sldId="263"/>
            <ac:spMk id="3" creationId="{E5471B02-6551-52F2-2965-10A6DC2DEA8D}"/>
          </ac:spMkLst>
        </pc:spChg>
        <pc:picChg chg="mod">
          <ac:chgData name="Tapani Risto" userId="976c6936-ee02-4032-8c0b-9c911f48e023" providerId="ADAL" clId="{5ECF81E5-0336-474E-A274-95FC42E0322E}" dt="2024-01-30T09:48:47.922" v="35" actId="1076"/>
          <ac:picMkLst>
            <pc:docMk/>
            <pc:sldMk cId="2275040943" sldId="263"/>
            <ac:picMk id="5" creationId="{4EC27709-8EAC-E5A8-8260-36846A31B57F}"/>
          </ac:picMkLst>
        </pc:picChg>
      </pc:sldChg>
      <pc:sldChg chg="modSp mod">
        <pc:chgData name="Tapani Risto" userId="976c6936-ee02-4032-8c0b-9c911f48e023" providerId="ADAL" clId="{5ECF81E5-0336-474E-A274-95FC42E0322E}" dt="2024-01-30T09:50:06.027" v="47" actId="1076"/>
        <pc:sldMkLst>
          <pc:docMk/>
          <pc:sldMk cId="2869283824" sldId="264"/>
        </pc:sldMkLst>
        <pc:spChg chg="mod">
          <ac:chgData name="Tapani Risto" userId="976c6936-ee02-4032-8c0b-9c911f48e023" providerId="ADAL" clId="{5ECF81E5-0336-474E-A274-95FC42E0322E}" dt="2024-01-30T09:49:51.585" v="46" actId="255"/>
          <ac:spMkLst>
            <pc:docMk/>
            <pc:sldMk cId="2869283824" sldId="264"/>
            <ac:spMk id="3" creationId="{915F7330-F1A8-385E-A4CB-57B2FEC839EF}"/>
          </ac:spMkLst>
        </pc:spChg>
        <pc:picChg chg="mod">
          <ac:chgData name="Tapani Risto" userId="976c6936-ee02-4032-8c0b-9c911f48e023" providerId="ADAL" clId="{5ECF81E5-0336-474E-A274-95FC42E0322E}" dt="2024-01-30T09:50:06.027" v="47" actId="1076"/>
          <ac:picMkLst>
            <pc:docMk/>
            <pc:sldMk cId="2869283824" sldId="264"/>
            <ac:picMk id="5" creationId="{5321F322-9EB2-8E6D-EF2C-554AF7A4B3D6}"/>
          </ac:picMkLst>
        </pc:picChg>
        <pc:picChg chg="mod">
          <ac:chgData name="Tapani Risto" userId="976c6936-ee02-4032-8c0b-9c911f48e023" providerId="ADAL" clId="{5ECF81E5-0336-474E-A274-95FC42E0322E}" dt="2024-01-30T09:50:06.027" v="47" actId="1076"/>
          <ac:picMkLst>
            <pc:docMk/>
            <pc:sldMk cId="2869283824" sldId="264"/>
            <ac:picMk id="8" creationId="{A2E56E8C-24D1-3386-A21C-3B3FFFA685C5}"/>
          </ac:picMkLst>
        </pc:picChg>
      </pc:sldChg>
      <pc:sldChg chg="modSp mod">
        <pc:chgData name="Tapani Risto" userId="976c6936-ee02-4032-8c0b-9c911f48e023" providerId="ADAL" clId="{5ECF81E5-0336-474E-A274-95FC42E0322E}" dt="2024-01-30T09:51:03.643" v="59" actId="1076"/>
        <pc:sldMkLst>
          <pc:docMk/>
          <pc:sldMk cId="2092311498" sldId="265"/>
        </pc:sldMkLst>
        <pc:spChg chg="mod">
          <ac:chgData name="Tapani Risto" userId="976c6936-ee02-4032-8c0b-9c911f48e023" providerId="ADAL" clId="{5ECF81E5-0336-474E-A274-95FC42E0322E}" dt="2024-01-30T09:51:00.771" v="58" actId="403"/>
          <ac:spMkLst>
            <pc:docMk/>
            <pc:sldMk cId="2092311498" sldId="265"/>
            <ac:spMk id="3" creationId="{B61848F4-E42C-B60E-925F-608DE572852F}"/>
          </ac:spMkLst>
        </pc:spChg>
        <pc:picChg chg="mod">
          <ac:chgData name="Tapani Risto" userId="976c6936-ee02-4032-8c0b-9c911f48e023" providerId="ADAL" clId="{5ECF81E5-0336-474E-A274-95FC42E0322E}" dt="2024-01-30T09:51:03.643" v="59" actId="1076"/>
          <ac:picMkLst>
            <pc:docMk/>
            <pc:sldMk cId="2092311498" sldId="265"/>
            <ac:picMk id="13" creationId="{A5E2B7D3-9CEF-A72E-C84B-DE9EBF4A65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7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4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8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6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3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12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26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5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7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2F579E1-2BD1-4385-B214-098563F9E57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1DFE4B-3B8F-4832-9027-C4E9E3D2FB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249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600" b="0" i="0" u="none" strike="noStrike">
                <a:solidFill>
                  <a:schemeClr val="tx2"/>
                </a:solidFill>
              </a:rPr>
            </a:br>
            <a:br>
              <a:rPr lang="en-US" sz="1600" b="0" i="0" u="none" strike="noStrike">
                <a:solidFill>
                  <a:schemeClr val="tx2"/>
                </a:solidFill>
              </a:rPr>
            </a:br>
            <a:r>
              <a:rPr lang="en-US" sz="1600" b="0" i="0" u="none" strike="noStrike">
                <a:solidFill>
                  <a:schemeClr val="tx2"/>
                </a:solidFill>
              </a:rPr>
              <a:t> </a:t>
            </a:r>
            <a:r>
              <a:rPr lang="en-US" sz="1600" b="1" i="0" u="none" strike="noStrike">
                <a:solidFill>
                  <a:schemeClr val="tx2"/>
                </a:solidFill>
              </a:rPr>
              <a:t>LUKU 2 </a:t>
            </a:r>
            <a:br>
              <a:rPr lang="en-US" sz="1600" b="1" i="0" u="none" strike="noStrike">
                <a:solidFill>
                  <a:schemeClr val="tx2"/>
                </a:solidFill>
              </a:rPr>
            </a:br>
            <a:br>
              <a:rPr lang="en-US" sz="1600" b="0" i="0" u="none" strike="noStrike">
                <a:solidFill>
                  <a:schemeClr val="tx2"/>
                </a:solidFill>
              </a:rPr>
            </a:br>
            <a:br>
              <a:rPr lang="en-US" sz="1600" b="0" i="0" u="none" strike="noStrike">
                <a:solidFill>
                  <a:schemeClr val="tx2"/>
                </a:solidFill>
              </a:rPr>
            </a:br>
            <a:r>
              <a:rPr lang="en-US" sz="1600" b="0" i="0" u="none" strike="noStrike">
                <a:solidFill>
                  <a:schemeClr val="tx2"/>
                </a:solidFill>
              </a:rPr>
              <a:t> </a:t>
            </a:r>
            <a:r>
              <a:rPr lang="en-US" sz="1600" b="1">
                <a:solidFill>
                  <a:schemeClr val="tx2"/>
                </a:solidFill>
              </a:rPr>
              <a:t>KEHON KEMIAA</a:t>
            </a:r>
            <a:r>
              <a:rPr lang="en-US" sz="1600" b="1" i="0" u="none" strike="noStrike">
                <a:solidFill>
                  <a:schemeClr val="tx2"/>
                </a:solidFill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1" y="598634"/>
            <a:ext cx="3768929" cy="5619286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2.1 </a:t>
            </a:r>
            <a:r>
              <a:rPr lang="en-US" b="1" dirty="0" err="1"/>
              <a:t>Atomit</a:t>
            </a:r>
            <a:r>
              <a:rPr lang="en-US" b="1" dirty="0"/>
              <a:t>, </a:t>
            </a:r>
            <a:r>
              <a:rPr lang="en-US" b="1" dirty="0" err="1"/>
              <a:t>ionit</a:t>
            </a:r>
            <a:r>
              <a:rPr lang="en-US" b="1" dirty="0"/>
              <a:t> ja </a:t>
            </a:r>
            <a:r>
              <a:rPr lang="en-US" b="1" dirty="0" err="1"/>
              <a:t>kemialliset</a:t>
            </a:r>
            <a:r>
              <a:rPr lang="en-US" b="1" dirty="0"/>
              <a:t> </a:t>
            </a:r>
            <a:r>
              <a:rPr lang="en-US" b="1" dirty="0" err="1"/>
              <a:t>sidokset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2.2 </a:t>
            </a:r>
            <a:r>
              <a:rPr lang="en-US" b="1" dirty="0" err="1"/>
              <a:t>Hiilihydraatit</a:t>
            </a:r>
            <a:r>
              <a:rPr lang="en-US" b="1" dirty="0"/>
              <a:t> ja </a:t>
            </a:r>
            <a:r>
              <a:rPr lang="en-US" b="1" dirty="0" err="1"/>
              <a:t>lipidit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2.3 </a:t>
            </a:r>
            <a:r>
              <a:rPr lang="en-US" b="1" dirty="0" err="1"/>
              <a:t>Proteiinit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2.4 </a:t>
            </a:r>
            <a:r>
              <a:rPr lang="en-US" b="1" dirty="0" err="1"/>
              <a:t>Nukleiinihapot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DEBA7-B4E2-2840-20CD-5F4CAD74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2.1 ATOMIT, IONIT JA KEMIALLISET SIDOKSET 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6AACDE-2528-BF40-E8C2-EDDD60AD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" y="2615354"/>
            <a:ext cx="4394430" cy="28234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A0CBEF-387F-F3B7-8FE9-AEBCFC41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716" y="1940659"/>
            <a:ext cx="7444872" cy="4172810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>
                <a:solidFill>
                  <a:schemeClr val="bg1"/>
                </a:solidFill>
              </a:rPr>
              <a:t>Atomi: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kemiallisten elementtien pienin yksikkö. 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Ydin protoneja (p</a:t>
            </a:r>
            <a:r>
              <a:rPr lang="fi-FI" sz="1800" b="0" i="0" u="none" strike="noStrike" baseline="30000" dirty="0">
                <a:solidFill>
                  <a:schemeClr val="bg1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) ja neutroneja (n</a:t>
            </a:r>
            <a:r>
              <a:rPr lang="fi-FI" sz="1800" b="0" i="0" u="none" strike="noStrike" baseline="30000" dirty="0">
                <a:solidFill>
                  <a:schemeClr val="bg1"/>
                </a:solidFill>
              </a:rPr>
              <a:t>0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) – massaluku on näiden summa.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Protonien lukumäärä = atomin järjestysluku.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Elektronit (e</a:t>
            </a:r>
            <a:r>
              <a:rPr lang="fi-FI" sz="1800" baseline="30000" dirty="0">
                <a:solidFill>
                  <a:schemeClr val="bg1"/>
                </a:solidFill>
              </a:rPr>
              <a:t>-</a:t>
            </a:r>
            <a:r>
              <a:rPr lang="fi-FI" sz="1800" dirty="0">
                <a:solidFill>
                  <a:schemeClr val="bg1"/>
                </a:solidFill>
              </a:rPr>
              <a:t>) kiertävät atomin ydintä</a:t>
            </a:r>
            <a:endParaRPr lang="fi-FI" sz="1800" b="0" i="0" u="none" strike="noStrike" baseline="0" dirty="0">
              <a:solidFill>
                <a:schemeClr val="bg1"/>
              </a:solidFill>
            </a:endParaRPr>
          </a:p>
          <a:p>
            <a:r>
              <a:rPr lang="fi-FI" sz="1800" dirty="0">
                <a:solidFill>
                  <a:schemeClr val="bg1"/>
                </a:solidFill>
              </a:rPr>
              <a:t>Atomissa protonien ja elektronien määrä on sama, ja atomien nettovaraus on nolla. </a:t>
            </a:r>
          </a:p>
          <a:p>
            <a:r>
              <a:rPr lang="fi-FI" sz="1800" dirty="0">
                <a:solidFill>
                  <a:schemeClr val="bg1"/>
                </a:solidFill>
              </a:rPr>
              <a:t>Elektronit sijoittuvat ytimen ympärille eri kuorille. </a:t>
            </a:r>
          </a:p>
          <a:p>
            <a:r>
              <a:rPr lang="fi-FI" sz="1800" dirty="0">
                <a:solidFill>
                  <a:schemeClr val="bg1"/>
                </a:solidFill>
              </a:rPr>
              <a:t>Uloimmalla kuorella olevat elektronit osallistuvat kemiallisiin reaktioihin muodostaen sidoksia. </a:t>
            </a:r>
          </a:p>
          <a:p>
            <a:r>
              <a:rPr lang="fi-FI" sz="1800" b="1" i="0" u="none" strike="noStrike" baseline="0" dirty="0">
                <a:solidFill>
                  <a:schemeClr val="bg1"/>
                </a:solidFill>
              </a:rPr>
              <a:t>Isotooppi:</a:t>
            </a:r>
            <a:r>
              <a:rPr lang="fi-FI" sz="1800" b="0" i="0" u="none" strike="noStrike" baseline="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atomeja, joilla on sama määrä protoneja, mutta niiden  neutronien määrät poikkeavat toisistaan.</a:t>
            </a:r>
          </a:p>
          <a:p>
            <a:pPr lvl="1"/>
            <a:r>
              <a:rPr lang="fi-FI" sz="1800" b="0" i="0" u="none" strike="noStrike" baseline="0" dirty="0">
                <a:solidFill>
                  <a:schemeClr val="bg1"/>
                </a:solidFill>
              </a:rPr>
              <a:t>Järjestysluku on sama  - atomimassat eroavat. </a:t>
            </a:r>
          </a:p>
        </p:txBody>
      </p:sp>
    </p:spTree>
    <p:extLst>
      <p:ext uri="{BB962C8B-B14F-4D97-AF65-F5344CB8AC3E}">
        <p14:creationId xmlns:p14="http://schemas.microsoft.com/office/powerpoint/2010/main" val="3739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95549-9845-7791-3409-1DCC068F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2.1 ATOMIT, IONIT JA KEMIALLISET SIDOKSET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1FCCC8-706A-8C7F-0E6F-396A1D06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8" y="2331652"/>
            <a:ext cx="4719221" cy="4351338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Kaksi tai useampi atomi muodostavat molekyylin.</a:t>
            </a:r>
          </a:p>
          <a:p>
            <a:r>
              <a:rPr lang="fi-FI" sz="2000" b="1" dirty="0">
                <a:solidFill>
                  <a:srgbClr val="000000"/>
                </a:solidFill>
              </a:rPr>
              <a:t>Kemialliset sidokset</a:t>
            </a:r>
            <a:r>
              <a:rPr lang="fi-FI" sz="20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Sidokset voivat muodostua jaetuista valenssielektroneista (kovalenttiset sidokset) tai 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varaukseen liittyvistä vuorovaikutuksista (esim. ionisidokset, vetysidokset). </a:t>
            </a:r>
            <a:endParaRPr lang="fi-FI" sz="2000" dirty="0"/>
          </a:p>
          <a:p>
            <a:endParaRPr lang="fi-FI" sz="2000" dirty="0">
              <a:solidFill>
                <a:srgbClr val="00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E28ADE9-E50B-5CE1-7E7A-FE615423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231" y="2059619"/>
            <a:ext cx="6167491" cy="2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12F307-3A81-8FE7-7A55-31907129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2.1 ATOMIT, IONIT JA KEMIALLISET SIDOKSET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CCD5E1-EBEF-E3FC-9E53-864541EA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89" y="1976686"/>
            <a:ext cx="7064775" cy="4351338"/>
          </a:xfrm>
        </p:spPr>
        <p:txBody>
          <a:bodyPr>
            <a:no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Kovalenttiset sidokset: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atomit jakavat valenssielektroninsa, ja syntyy valenssikuoren oktetti.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tyypillisesti poolittomia, ilman varausta. 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Voivat olla poolisia. Esim. Vesimolekyylit.</a:t>
            </a:r>
          </a:p>
          <a:p>
            <a:r>
              <a:rPr lang="fi-FI" sz="1800" b="1" dirty="0">
                <a:solidFill>
                  <a:schemeClr val="bg1"/>
                </a:solidFill>
              </a:rPr>
              <a:t>Ionisidokset: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yksi tai useampi valenssielektroni on siirtynyt toisen atomin valenssikuorelle. 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positiivinen ioni (kationi) ja negatiivinen ioni (anioni) vetävät toisiaan puoleensa =&gt; ionisidos.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Suolat ovat ionisidoksellisia (Na</a:t>
            </a:r>
            <a:r>
              <a:rPr lang="fi-FI" sz="1800" baseline="30000" dirty="0">
                <a:solidFill>
                  <a:schemeClr val="bg1"/>
                </a:solidFill>
              </a:rPr>
              <a:t>+</a:t>
            </a:r>
            <a:r>
              <a:rPr lang="fi-FI" sz="1800" dirty="0">
                <a:solidFill>
                  <a:schemeClr val="bg1"/>
                </a:solidFill>
              </a:rPr>
              <a:t>+ </a:t>
            </a:r>
            <a:r>
              <a:rPr lang="fi-FI" sz="1800" dirty="0" err="1">
                <a:solidFill>
                  <a:schemeClr val="bg1"/>
                </a:solidFill>
              </a:rPr>
              <a:t>Cl</a:t>
            </a:r>
            <a:r>
              <a:rPr lang="fi-FI" sz="1800" baseline="30000" dirty="0" err="1">
                <a:solidFill>
                  <a:schemeClr val="bg1"/>
                </a:solidFill>
              </a:rPr>
              <a:t>-</a:t>
            </a:r>
            <a:r>
              <a:rPr lang="fi-FI" sz="1800" dirty="0">
                <a:solidFill>
                  <a:schemeClr val="bg1"/>
                </a:solidFill>
              </a:rPr>
              <a:t> → NaCl).</a:t>
            </a:r>
          </a:p>
          <a:p>
            <a:r>
              <a:rPr lang="fi-FI" sz="1800" b="1" dirty="0">
                <a:solidFill>
                  <a:schemeClr val="bg1"/>
                </a:solidFill>
              </a:rPr>
              <a:t>Vetysidokset: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Osittaisvarauksellisten molekyylien välille syntyy vetysidoksia.</a:t>
            </a:r>
          </a:p>
          <a:p>
            <a:pPr lvl="1"/>
            <a:r>
              <a:rPr lang="fi-FI" sz="1800" dirty="0">
                <a:solidFill>
                  <a:schemeClr val="bg1"/>
                </a:solidFill>
              </a:rPr>
              <a:t>biologisesti merkittävä rooli.  </a:t>
            </a:r>
            <a:endParaRPr lang="fi-FI" sz="1800" b="1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EFF9C1-29A8-2C8D-34BC-5D3381826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189" b="16710"/>
          <a:stretch/>
        </p:blipFill>
        <p:spPr>
          <a:xfrm>
            <a:off x="7705821" y="1358546"/>
            <a:ext cx="1584386" cy="2083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B6F7BAD-951A-8A84-0A9E-B8ADA5EF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207" y="3441546"/>
            <a:ext cx="2486372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68DDD-C1A4-0CA2-53AB-F7D471A5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2.1 ATOMIT, IONIT JA KEMIALLISET SIDOKSET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DE8F50-A107-1AE0-9B49-C4F02F62F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62" y="2113207"/>
            <a:ext cx="6369289" cy="4351338"/>
          </a:xfrm>
        </p:spPr>
        <p:txBody>
          <a:bodyPr>
            <a:noAutofit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</a:rPr>
              <a:t>Hapot, emäkset ja pH-asteikko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Vesimolekyylin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ionisoituessa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muodostuu hydroksidi-ionin (OH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-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 ja vetyionin (H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= vapaa protoni)  &gt; vesiympäristössä muodostuu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oksoniumioni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(H</a:t>
            </a:r>
            <a:r>
              <a:rPr lang="fi-FI" sz="18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O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V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esimolekyylien ionisaatio tuottaa yhtä suuria määriä OH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-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- ja 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-ioneja &gt;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vesiliuokse</a:t>
            </a:r>
            <a:r>
              <a:rPr lang="fi-FI" sz="1800" b="1" dirty="0">
                <a:solidFill>
                  <a:srgbClr val="000000"/>
                </a:solidFill>
              </a:rPr>
              <a:t>n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pH=7.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Jos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H</a:t>
            </a:r>
            <a:r>
              <a:rPr lang="fi-FI" sz="1800" b="1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-pitoisuus lisääntyy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niin liuos happamoituu (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pH &lt; 7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). </a:t>
            </a:r>
          </a:p>
          <a:p>
            <a:pPr lvl="1"/>
            <a:r>
              <a:rPr lang="fi-FI" sz="1800" b="0" i="0" u="none" strike="noStrike" baseline="0" dirty="0">
                <a:solidFill>
                  <a:srgbClr val="000000"/>
                </a:solidFill>
              </a:rPr>
              <a:t>Jos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H</a:t>
            </a:r>
            <a:r>
              <a:rPr lang="fi-FI" sz="1800" b="1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-pitoisuus vähenee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niin liuos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emäksöityy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pH &gt; 7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). </a:t>
            </a:r>
          </a:p>
          <a:p>
            <a:pPr lvl="1"/>
            <a:r>
              <a:rPr lang="fi-FI" sz="1800" b="1" i="0" u="none" strike="noStrike" baseline="0" dirty="0">
                <a:solidFill>
                  <a:srgbClr val="000000"/>
                </a:solidFill>
              </a:rPr>
              <a:t>Happo 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luovuttaa protoneja (H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), ja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emäs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sitoo protoneja (H</a:t>
            </a:r>
            <a:r>
              <a:rPr lang="fi-FI" sz="18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).</a:t>
            </a:r>
          </a:p>
          <a:p>
            <a:pPr lvl="1"/>
            <a:r>
              <a:rPr lang="fi-FI" sz="1800" dirty="0" err="1">
                <a:solidFill>
                  <a:srgbClr val="000000"/>
                </a:solidFill>
              </a:rPr>
              <a:t>Amfolyytti</a:t>
            </a:r>
            <a:r>
              <a:rPr lang="fi-FI" sz="1800" dirty="0">
                <a:solidFill>
                  <a:srgbClr val="000000"/>
                </a:solidFill>
              </a:rPr>
              <a:t> voi tarpeen tullen luovuttaa tai vastaanottaa protoneja. Esim. aminohapot ovat </a:t>
            </a:r>
            <a:r>
              <a:rPr lang="fi-FI" sz="1800" dirty="0" err="1">
                <a:solidFill>
                  <a:srgbClr val="000000"/>
                </a:solidFill>
              </a:rPr>
              <a:t>amfolyyttejä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6B737F2-B3BE-4F8F-3E25-58FBF175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39" y="1294652"/>
            <a:ext cx="4114800" cy="176139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17F5A81-3D8B-BBF8-B22A-0D68A625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79" y="3223261"/>
            <a:ext cx="4988001" cy="35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38DC1-E34C-5A30-B2EA-2334CCA1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2.2 HIILIHYDRAATIT JA RASVAT</a:t>
            </a:r>
            <a:endParaRPr lang="fi-FI" sz="32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15E3DE-F47B-613F-B41F-C1C16D7D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825625"/>
            <a:ext cx="6001305" cy="4351338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K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oostuvat hiili-, vety- ja happiatomeista.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Kehon tärkeimpiä energiaravintoaineita. </a:t>
            </a:r>
          </a:p>
          <a:p>
            <a:r>
              <a:rPr lang="fi-FI" sz="2000" dirty="0">
                <a:solidFill>
                  <a:srgbClr val="000000"/>
                </a:solidFill>
              </a:rPr>
              <a:t>K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eskeisin ero vesiliukoisuudessa, ja siten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fysiologiset ominaisuudet (mm. imeytyminen, kulkeutuminen veressä) eroavat merkittävästi toisistaan.</a:t>
            </a:r>
          </a:p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Hiilihydraatit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nimensä mukaisesti hiilen hydraatteja (hiiltä ja vettä on toistensa suhteen yhtä paljon).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m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onosakkaridit imeytymismuotoja, ja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disakkaridit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koostuvat kahdesta monosakkaridista.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Esim. Laktoosi tulee pilkkoa laktaasi-entsyymillä glukoosiksi ja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galaktoosiksi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Polysakkaridit muodostuvat kovalenttisesti 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uhansista monosakkarideista.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endParaRPr lang="fi-FI" sz="2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2CF1E9-98B5-1C45-4C3E-CC064809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76" y="2241104"/>
            <a:ext cx="5769324" cy="37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0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624EC-D156-DBAD-52C8-855B198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2.2 HIILIHYDRAATIT JA RASVAT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471B02-6551-52F2-2965-10A6DC2D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2222486"/>
            <a:ext cx="6471821" cy="4351338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</a:rPr>
              <a:t>Rasvat eli lipidit: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Pitkien hiilivetyketjujen takia rasvat ovat hydrofobisia (”vesipelkoisia”), ja siksi 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veteen liukenemattomia. 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Tyydyttymättömillä rasvahapoilla on hiiliketjuissa kaksoissidoksia, ja tyydyttyneillä ei ole kaksoissidoksia.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Triglyseridissä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(=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triasyyliglyseroli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on yhteen glyseroliin on liitetty kolme (tri = kolme) rasvahappomolekyyliä.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Glyseroliin liittyneinä rasvahapot eivät luovuta H</a:t>
            </a:r>
            <a:r>
              <a:rPr lang="fi-FI" sz="2000" b="0" i="0" u="none" strike="noStrike" baseline="30000" dirty="0">
                <a:solidFill>
                  <a:srgbClr val="000000"/>
                </a:solidFill>
              </a:rPr>
              <a:t>+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-ioneja &gt; neutraali rasvat.</a:t>
            </a:r>
          </a:p>
          <a:p>
            <a:r>
              <a:rPr lang="fi-FI" sz="2000" b="1" i="0" u="none" strike="noStrike" baseline="0" dirty="0" err="1">
                <a:solidFill>
                  <a:srgbClr val="000000"/>
                </a:solidFill>
              </a:rPr>
              <a:t>Fosfolipidit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muodostuvat useista eri rasvoista, jotka kaikki sisältävät fosfaattiryhmän.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Fosfolipidi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-molekyylistä osa on hydrofobista, ja osa on hydrofiilistä (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amfipaattinen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). 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C27709-8EAC-E5A8-8260-36846A31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215" y="2462265"/>
            <a:ext cx="4876800" cy="33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321F322-9EB2-8E6D-EF2C-554AF7A4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86" y="2921216"/>
            <a:ext cx="5986509" cy="28669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D1EFA6E-4FBE-8819-2123-28105305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2.3 PROTEIINIT </a:t>
            </a:r>
            <a:endParaRPr lang="fi-FI" sz="5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F7330-F1A8-385E-A4CB-57B2FEC8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05" y="2003178"/>
            <a:ext cx="5246704" cy="4351338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suuria molekyylejä, jotka rakentuvat 20 erilaisesta aminohaposta.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tuotetaan tuman DNA:n </a:t>
            </a:r>
            <a:r>
              <a:rPr lang="fi-FI" sz="2000" dirty="0">
                <a:solidFill>
                  <a:srgbClr val="000000"/>
                </a:solidFill>
              </a:rPr>
              <a:t>tiedon perusteella 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proteiinisynteesissä.</a:t>
            </a:r>
          </a:p>
          <a:p>
            <a:r>
              <a:rPr lang="fi-FI" sz="2000" dirty="0">
                <a:solidFill>
                  <a:srgbClr val="000000"/>
                </a:solidFill>
              </a:rPr>
              <a:t>Elimistön entsyymit ovat proteiineja.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3D-rakenteella on olennainen merkitys proteiinin toiminnalle.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3D-rakenteen hajoaminen (denaturoituminen) johtaa proteiinin toimimattomuuteen.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Aminohapoilla on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amino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- (-NH</a:t>
            </a:r>
            <a:r>
              <a:rPr lang="fi-FI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) ja </a:t>
            </a:r>
            <a:r>
              <a:rPr lang="fi-FI" sz="2000" b="0" i="0" u="none" strike="noStrike" baseline="0" dirty="0" err="1">
                <a:solidFill>
                  <a:srgbClr val="000000"/>
                </a:solidFill>
              </a:rPr>
              <a:t>karboksyyliryhmä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 (-COOH).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E56E8C-24D1-3386-A21C-3B3FFFA6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86" y="4894039"/>
            <a:ext cx="1176242" cy="2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086B8-F026-F22C-3604-3D9C8279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1" i="0" u="none" strike="noStrike" baseline="0" dirty="0">
                <a:latin typeface="+mn-lt"/>
              </a:rPr>
              <a:t>2.4 NUKLEIINIHAPOT</a:t>
            </a:r>
            <a:endParaRPr lang="fi-FI" sz="5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1848F4-E42C-B60E-925F-608DE572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878012"/>
            <a:ext cx="6141720" cy="4351338"/>
          </a:xfrm>
        </p:spPr>
        <p:txBody>
          <a:bodyPr>
            <a:noAutofit/>
          </a:bodyPr>
          <a:lstStyle/>
          <a:p>
            <a:r>
              <a:rPr lang="fi-FI" sz="2000" b="1" i="0" u="none" strike="noStrike" baseline="0" dirty="0">
                <a:solidFill>
                  <a:srgbClr val="000000"/>
                </a:solidFill>
                <a:latin typeface="Altis Book"/>
              </a:rPr>
              <a:t>Nukleiinihapot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(DNA ja RNA) muodostuvat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nukleotideista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.</a:t>
            </a:r>
          </a:p>
          <a:p>
            <a:r>
              <a:rPr lang="fi-FI" sz="2000" dirty="0">
                <a:solidFill>
                  <a:srgbClr val="000000"/>
                </a:solidFill>
                <a:latin typeface="Altis Book"/>
              </a:rPr>
              <a:t>S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isältävät solujen geneettisen tiedon, jonka perusteella proteiinien aminohappojärjestys määräytyy. 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”DNA:sta tehdään RNA ja RNA:sta proteiinit”. </a:t>
            </a:r>
          </a:p>
          <a:p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Medium"/>
              </a:rPr>
              <a:t>Nukleotidit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Medium"/>
              </a:rPr>
              <a:t>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koostuvat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pentoosi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-sokerista, fosfaattiryhmästä ja emäksestä. </a:t>
            </a:r>
          </a:p>
          <a:p>
            <a:r>
              <a:rPr lang="fi-FI" sz="2000" dirty="0">
                <a:solidFill>
                  <a:srgbClr val="000000"/>
                </a:solidFill>
                <a:latin typeface="Altis Book"/>
              </a:rPr>
              <a:t>E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mäkset ovat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Book"/>
              </a:rPr>
              <a:t>pyrimidiinejä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(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tymiini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, urasiili sekä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sytosiini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) tai </a:t>
            </a:r>
            <a:r>
              <a:rPr lang="fi-FI" sz="2000" b="1" i="0" u="none" strike="noStrike" baseline="0" dirty="0" err="1">
                <a:solidFill>
                  <a:srgbClr val="000000"/>
                </a:solidFill>
                <a:latin typeface="Altis Book"/>
              </a:rPr>
              <a:t>puriineja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(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adeniini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 ja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Altis Book"/>
              </a:rPr>
              <a:t>guaniini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Altis Book"/>
              </a:rPr>
              <a:t>).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Altis Book"/>
            </a:endParaRPr>
          </a:p>
          <a:p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E38EFB-3A77-A244-DF45-83CE64133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25" y="1427163"/>
            <a:ext cx="5032233" cy="480218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5E2B7D3-9CEF-A72E-C84B-DE9EBF4A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28" y="5135497"/>
            <a:ext cx="2990146" cy="17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152</TotalTime>
  <Words>626</Words>
  <Application>Microsoft Office PowerPoint</Application>
  <PresentationFormat>Laajakuva</PresentationFormat>
  <Paragraphs>71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Altis Book</vt:lpstr>
      <vt:lpstr>Altis Medium</vt:lpstr>
      <vt:lpstr>Corbel</vt:lpstr>
      <vt:lpstr>Wingdings</vt:lpstr>
      <vt:lpstr>Vuorovärinen</vt:lpstr>
      <vt:lpstr>   LUKU 2     KEHON KEMIAA </vt:lpstr>
      <vt:lpstr>2.1 ATOMIT, IONIT JA KEMIALLISET SIDOKSET </vt:lpstr>
      <vt:lpstr>2.1 ATOMIT, IONIT JA KEMIALLISET SIDOKSET </vt:lpstr>
      <vt:lpstr>2.1 ATOMIT, IONIT JA KEMIALLISET SIDOKSET </vt:lpstr>
      <vt:lpstr>2.1 ATOMIT, IONIT JA KEMIALLISET SIDOKSET </vt:lpstr>
      <vt:lpstr>2.2 HIILIHYDRAATIT JA RASVAT</vt:lpstr>
      <vt:lpstr>2.2 HIILIHYDRAATIT JA RASVAT</vt:lpstr>
      <vt:lpstr>2.3 PROTEIINIT </vt:lpstr>
      <vt:lpstr>2.4 NUKLEIINIHAPOT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LUKU 1     FYSIOLOGIAN PERUSTEET </dc:title>
  <dc:creator>Tapani Risto</dc:creator>
  <cp:lastModifiedBy>Tapani Risto</cp:lastModifiedBy>
  <cp:revision>6</cp:revision>
  <dcterms:created xsi:type="dcterms:W3CDTF">2023-12-04T08:33:32Z</dcterms:created>
  <dcterms:modified xsi:type="dcterms:W3CDTF">2024-01-30T09:51:11Z</dcterms:modified>
</cp:coreProperties>
</file>